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29" r:id="rId4"/>
  </p:sldMasterIdLst>
  <p:notesMasterIdLst>
    <p:notesMasterId r:id="rId25"/>
  </p:notesMasterIdLst>
  <p:handoutMasterIdLst>
    <p:handoutMasterId r:id="rId26"/>
  </p:handoutMasterIdLst>
  <p:sldIdLst>
    <p:sldId id="256" r:id="rId5"/>
    <p:sldId id="284" r:id="rId6"/>
    <p:sldId id="290" r:id="rId7"/>
    <p:sldId id="300" r:id="rId8"/>
    <p:sldId id="292" r:id="rId9"/>
    <p:sldId id="257" r:id="rId10"/>
    <p:sldId id="294" r:id="rId11"/>
    <p:sldId id="285" r:id="rId12"/>
    <p:sldId id="286" r:id="rId13"/>
    <p:sldId id="262" r:id="rId14"/>
    <p:sldId id="303" r:id="rId15"/>
    <p:sldId id="304" r:id="rId16"/>
    <p:sldId id="302" r:id="rId17"/>
    <p:sldId id="265" r:id="rId18"/>
    <p:sldId id="291" r:id="rId19"/>
    <p:sldId id="282" r:id="rId20"/>
    <p:sldId id="283" r:id="rId21"/>
    <p:sldId id="276" r:id="rId22"/>
    <p:sldId id="281" r:id="rId23"/>
    <p:sldId id="267" r:id="rId24"/>
  </p:sldIdLst>
  <p:sldSz cx="9144000" cy="6858000" type="screen4x3"/>
  <p:notesSz cx="6819900" cy="99187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1BD6817-1982-44E1-9B23-B8F491B09925}">
          <p14:sldIdLst>
            <p14:sldId id="256"/>
          </p14:sldIdLst>
        </p14:section>
        <p14:section name="Untitled Section" id="{0D3727B2-8FC0-4469-91BB-4A4D9EA25721}">
          <p14:sldIdLst>
            <p14:sldId id="284"/>
            <p14:sldId id="290"/>
            <p14:sldId id="300"/>
            <p14:sldId id="292"/>
            <p14:sldId id="257"/>
            <p14:sldId id="294"/>
            <p14:sldId id="285"/>
            <p14:sldId id="286"/>
            <p14:sldId id="262"/>
            <p14:sldId id="303"/>
            <p14:sldId id="304"/>
            <p14:sldId id="302"/>
            <p14:sldId id="265"/>
            <p14:sldId id="291"/>
            <p14:sldId id="282"/>
            <p14:sldId id="283"/>
            <p14:sldId id="276"/>
            <p14:sldId id="281"/>
          </p14:sldIdLst>
        </p14:section>
        <p14:section name="Untitled Section" id="{A5AC4ECB-231C-4023-9641-12CC0C0A6D05}">
          <p14:sldIdLst>
            <p14:sldId id="267"/>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8E5F07F-B475-CFF8-8347-684FAFB24BBC}" name="Jackie" initials="J" userId="Jacki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F8F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834" autoAdjust="0"/>
  </p:normalViewPr>
  <p:slideViewPr>
    <p:cSldViewPr snapToGrid="0">
      <p:cViewPr varScale="1">
        <p:scale>
          <a:sx n="97" d="100"/>
          <a:sy n="97" d="100"/>
        </p:scale>
        <p:origin x="1398" y="72"/>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EEB5A8-B670-40F2-8827-1540CAE1C581}"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2A37ABC4-5241-4B2E-B299-56622AE48863}">
      <dgm:prSet/>
      <dgm:spPr/>
      <dgm:t>
        <a:bodyPr/>
        <a:lstStyle/>
        <a:p>
          <a:r>
            <a:rPr lang="en-GB" dirty="0">
              <a:latin typeface="Comic Sans MS" panose="030F0702030302020204" pitchFamily="66" charset="0"/>
            </a:rPr>
            <a:t>Introduction from the Head Teacher:  Mr Hyde</a:t>
          </a:r>
          <a:r>
            <a:rPr lang="en-US" dirty="0">
              <a:latin typeface="Comic Sans MS" panose="030F0702030302020204" pitchFamily="66" charset="0"/>
            </a:rPr>
            <a:t>​</a:t>
          </a:r>
        </a:p>
      </dgm:t>
    </dgm:pt>
    <dgm:pt modelId="{B39E8948-0D82-4D6F-AC35-54404CD3C4E0}" type="parTrans" cxnId="{2478241A-1A80-4BFF-BC86-C40C8499D432}">
      <dgm:prSet/>
      <dgm:spPr/>
      <dgm:t>
        <a:bodyPr/>
        <a:lstStyle/>
        <a:p>
          <a:endParaRPr lang="en-US"/>
        </a:p>
      </dgm:t>
    </dgm:pt>
    <dgm:pt modelId="{C359791C-AAAF-4578-9673-289BB04BF633}" type="sibTrans" cxnId="{2478241A-1A80-4BFF-BC86-C40C8499D432}">
      <dgm:prSet/>
      <dgm:spPr/>
      <dgm:t>
        <a:bodyPr/>
        <a:lstStyle/>
        <a:p>
          <a:endParaRPr lang="en-US"/>
        </a:p>
      </dgm:t>
    </dgm:pt>
    <dgm:pt modelId="{1BA02510-B45E-436F-ADC5-2595AE6E3AC7}">
      <dgm:prSet/>
      <dgm:spPr/>
      <dgm:t>
        <a:bodyPr/>
        <a:lstStyle/>
        <a:p>
          <a:r>
            <a:rPr lang="en-GB" dirty="0">
              <a:latin typeface="Comic Sans MS" panose="030F0702030302020204" pitchFamily="66" charset="0"/>
            </a:rPr>
            <a:t>The induction process for Reception:  Mrs Mason</a:t>
          </a:r>
          <a:endParaRPr lang="en-US" dirty="0">
            <a:latin typeface="Comic Sans MS" panose="030F0702030302020204" pitchFamily="66" charset="0"/>
          </a:endParaRPr>
        </a:p>
      </dgm:t>
    </dgm:pt>
    <dgm:pt modelId="{777C3E57-B02E-46BD-A8BF-571513B2105D}" type="parTrans" cxnId="{9FD6D342-CE8E-4C72-A8F6-5EF9D7937682}">
      <dgm:prSet/>
      <dgm:spPr/>
      <dgm:t>
        <a:bodyPr/>
        <a:lstStyle/>
        <a:p>
          <a:endParaRPr lang="en-US"/>
        </a:p>
      </dgm:t>
    </dgm:pt>
    <dgm:pt modelId="{5C06D5A4-6D3A-4360-B92C-DB7F34E69773}" type="sibTrans" cxnId="{9FD6D342-CE8E-4C72-A8F6-5EF9D7937682}">
      <dgm:prSet/>
      <dgm:spPr/>
      <dgm:t>
        <a:bodyPr/>
        <a:lstStyle/>
        <a:p>
          <a:endParaRPr lang="en-US"/>
        </a:p>
      </dgm:t>
    </dgm:pt>
    <dgm:pt modelId="{2CBD917A-0219-4702-A14A-36D88A9F7DDB}">
      <dgm:prSet/>
      <dgm:spPr/>
      <dgm:t>
        <a:bodyPr/>
        <a:lstStyle/>
        <a:p>
          <a:r>
            <a:rPr lang="en-GB" dirty="0">
              <a:latin typeface="Comic Sans MS" panose="030F0702030302020204" pitchFamily="66" charset="0"/>
            </a:rPr>
            <a:t>All about our Reception:  Mrs Mason</a:t>
          </a:r>
          <a:endParaRPr lang="en-US" dirty="0">
            <a:latin typeface="Comic Sans MS" panose="030F0702030302020204" pitchFamily="66" charset="0"/>
          </a:endParaRPr>
        </a:p>
      </dgm:t>
    </dgm:pt>
    <dgm:pt modelId="{C024E4A0-71F7-480F-A0F6-BC21E3E043CC}" type="parTrans" cxnId="{1F84E1A8-CA2D-44F9-ABF5-76C5BE3DD013}">
      <dgm:prSet/>
      <dgm:spPr/>
      <dgm:t>
        <a:bodyPr/>
        <a:lstStyle/>
        <a:p>
          <a:endParaRPr lang="en-US"/>
        </a:p>
      </dgm:t>
    </dgm:pt>
    <dgm:pt modelId="{98E3C566-5182-4F21-89DC-FAD46706665B}" type="sibTrans" cxnId="{1F84E1A8-CA2D-44F9-ABF5-76C5BE3DD013}">
      <dgm:prSet/>
      <dgm:spPr/>
      <dgm:t>
        <a:bodyPr/>
        <a:lstStyle/>
        <a:p>
          <a:endParaRPr lang="en-US"/>
        </a:p>
      </dgm:t>
    </dgm:pt>
    <dgm:pt modelId="{A8559763-999D-438D-A7DD-C1038B4CEE96}">
      <dgm:prSet/>
      <dgm:spPr/>
      <dgm:t>
        <a:bodyPr/>
        <a:lstStyle/>
        <a:p>
          <a:r>
            <a:rPr lang="en-GB" dirty="0">
              <a:latin typeface="Comic Sans MS" panose="030F0702030302020204" pitchFamily="66" charset="0"/>
            </a:rPr>
            <a:t>Visit to Reception classrooms</a:t>
          </a:r>
          <a:r>
            <a:rPr lang="en-US" dirty="0">
              <a:latin typeface="Comic Sans MS" panose="030F0702030302020204" pitchFamily="66" charset="0"/>
            </a:rPr>
            <a:t> </a:t>
          </a:r>
        </a:p>
        <a:p>
          <a:r>
            <a:rPr lang="en-US" dirty="0">
              <a:latin typeface="Comic Sans MS" panose="030F0702030302020204" pitchFamily="66" charset="0"/>
            </a:rPr>
            <a:t>and speak to school staff</a:t>
          </a:r>
        </a:p>
      </dgm:t>
    </dgm:pt>
    <dgm:pt modelId="{1CF7AFAA-7983-44A6-92D1-4CD022EC3676}" type="parTrans" cxnId="{C4909B69-8022-4C1F-8EC9-7E352C079FB1}">
      <dgm:prSet/>
      <dgm:spPr/>
      <dgm:t>
        <a:bodyPr/>
        <a:lstStyle/>
        <a:p>
          <a:endParaRPr lang="en-US"/>
        </a:p>
      </dgm:t>
    </dgm:pt>
    <dgm:pt modelId="{CD9FA6F7-3530-42D1-87A4-66747D4B1453}" type="sibTrans" cxnId="{C4909B69-8022-4C1F-8EC9-7E352C079FB1}">
      <dgm:prSet/>
      <dgm:spPr/>
      <dgm:t>
        <a:bodyPr/>
        <a:lstStyle/>
        <a:p>
          <a:endParaRPr lang="en-US"/>
        </a:p>
      </dgm:t>
    </dgm:pt>
    <dgm:pt modelId="{331F3155-450E-45D8-BCC9-70E8260E47EC}">
      <dgm:prSet/>
      <dgm:spPr/>
      <dgm:t>
        <a:bodyPr/>
        <a:lstStyle/>
        <a:p>
          <a:r>
            <a:rPr lang="en-GB" dirty="0">
              <a:latin typeface="Comic Sans MS" panose="030F0702030302020204" pitchFamily="66" charset="0"/>
            </a:rPr>
            <a:t>Safeguarding:  Mr Hyde</a:t>
          </a:r>
        </a:p>
      </dgm:t>
    </dgm:pt>
    <dgm:pt modelId="{A945F7EA-34F2-43E0-81F2-FDFE9A1C305F}" type="parTrans" cxnId="{CDC58EDA-AE1A-4274-9BDF-56CDBA664229}">
      <dgm:prSet/>
      <dgm:spPr/>
      <dgm:t>
        <a:bodyPr/>
        <a:lstStyle/>
        <a:p>
          <a:endParaRPr lang="en-GB"/>
        </a:p>
      </dgm:t>
    </dgm:pt>
    <dgm:pt modelId="{19048E11-DFA1-4761-811E-461C8FD2E69A}" type="sibTrans" cxnId="{CDC58EDA-AE1A-4274-9BDF-56CDBA664229}">
      <dgm:prSet/>
      <dgm:spPr/>
      <dgm:t>
        <a:bodyPr/>
        <a:lstStyle/>
        <a:p>
          <a:endParaRPr lang="en-GB"/>
        </a:p>
      </dgm:t>
    </dgm:pt>
    <dgm:pt modelId="{5B97902D-98AD-4048-8CE4-FC70330C3F75}">
      <dgm:prSet/>
      <dgm:spPr/>
      <dgm:t>
        <a:bodyPr/>
        <a:lstStyle/>
        <a:p>
          <a:r>
            <a:rPr lang="en-GB" dirty="0">
              <a:latin typeface="Comic Sans MS" panose="030F0702030302020204" pitchFamily="66" charset="0"/>
            </a:rPr>
            <a:t>Inclusion</a:t>
          </a:r>
          <a:r>
            <a:rPr lang="en-GB" baseline="0" dirty="0">
              <a:latin typeface="Comic Sans MS" panose="030F0702030302020204" pitchFamily="66" charset="0"/>
            </a:rPr>
            <a:t> and Early Help:  Miss Johnson</a:t>
          </a:r>
        </a:p>
        <a:p>
          <a:r>
            <a:rPr lang="en-GB" baseline="0" dirty="0">
              <a:latin typeface="Comic Sans MS" panose="030F0702030302020204" pitchFamily="66" charset="0"/>
            </a:rPr>
            <a:t>Attendance:  Miss Faulkner</a:t>
          </a:r>
          <a:endParaRPr lang="en-GB" dirty="0">
            <a:latin typeface="Comic Sans MS" panose="030F0702030302020204" pitchFamily="66" charset="0"/>
          </a:endParaRPr>
        </a:p>
      </dgm:t>
    </dgm:pt>
    <dgm:pt modelId="{32380634-4E06-4FA6-A8BC-5F1A57F0E758}" type="parTrans" cxnId="{CE7A7E09-A5B1-455F-A488-24BD4DFC096B}">
      <dgm:prSet/>
      <dgm:spPr/>
      <dgm:t>
        <a:bodyPr/>
        <a:lstStyle/>
        <a:p>
          <a:endParaRPr lang="en-GB"/>
        </a:p>
      </dgm:t>
    </dgm:pt>
    <dgm:pt modelId="{A5AD3C26-8B71-43D3-8F38-F975627D3D72}" type="sibTrans" cxnId="{CE7A7E09-A5B1-455F-A488-24BD4DFC096B}">
      <dgm:prSet/>
      <dgm:spPr/>
      <dgm:t>
        <a:bodyPr/>
        <a:lstStyle/>
        <a:p>
          <a:endParaRPr lang="en-GB"/>
        </a:p>
      </dgm:t>
    </dgm:pt>
    <dgm:pt modelId="{E40DE323-AA9C-440F-83DC-18EBF7616C54}">
      <dgm:prSet/>
      <dgm:spPr/>
      <dgm:t>
        <a:bodyPr/>
        <a:lstStyle/>
        <a:p>
          <a:r>
            <a:rPr lang="en-US" dirty="0">
              <a:latin typeface="Comic Sans MS" panose="030F0702030302020204" pitchFamily="66" charset="0"/>
            </a:rPr>
            <a:t>School Uniform:  Miss Faulkner</a:t>
          </a:r>
        </a:p>
      </dgm:t>
    </dgm:pt>
    <dgm:pt modelId="{47AFA97C-2746-42D0-8E56-88C86107BF9B}" type="parTrans" cxnId="{1F2FC264-A248-46B4-9583-05BB3A650B43}">
      <dgm:prSet/>
      <dgm:spPr/>
      <dgm:t>
        <a:bodyPr/>
        <a:lstStyle/>
        <a:p>
          <a:endParaRPr lang="en-GB"/>
        </a:p>
      </dgm:t>
    </dgm:pt>
    <dgm:pt modelId="{E533FB41-16B7-41F1-894F-B019F38B00F8}" type="sibTrans" cxnId="{1F2FC264-A248-46B4-9583-05BB3A650B43}">
      <dgm:prSet/>
      <dgm:spPr/>
      <dgm:t>
        <a:bodyPr/>
        <a:lstStyle/>
        <a:p>
          <a:endParaRPr lang="en-GB"/>
        </a:p>
      </dgm:t>
    </dgm:pt>
    <dgm:pt modelId="{AB7A876D-EF52-42B5-949C-2D18EC1788DE}" type="pres">
      <dgm:prSet presAssocID="{29EEB5A8-B670-40F2-8827-1540CAE1C581}" presName="vert0" presStyleCnt="0">
        <dgm:presLayoutVars>
          <dgm:dir/>
          <dgm:animOne val="branch"/>
          <dgm:animLvl val="lvl"/>
        </dgm:presLayoutVars>
      </dgm:prSet>
      <dgm:spPr/>
    </dgm:pt>
    <dgm:pt modelId="{64730390-86B7-44EE-B7DB-3CAE3DFCFB4E}" type="pres">
      <dgm:prSet presAssocID="{2A37ABC4-5241-4B2E-B299-56622AE48863}" presName="thickLine" presStyleLbl="alignNode1" presStyleIdx="0" presStyleCnt="7"/>
      <dgm:spPr/>
    </dgm:pt>
    <dgm:pt modelId="{AD1AAAF0-365F-4484-91FE-C6774E992310}" type="pres">
      <dgm:prSet presAssocID="{2A37ABC4-5241-4B2E-B299-56622AE48863}" presName="horz1" presStyleCnt="0"/>
      <dgm:spPr/>
    </dgm:pt>
    <dgm:pt modelId="{92BBD4FF-A27F-461E-8078-7AB0263F71A1}" type="pres">
      <dgm:prSet presAssocID="{2A37ABC4-5241-4B2E-B299-56622AE48863}" presName="tx1" presStyleLbl="revTx" presStyleIdx="0" presStyleCnt="7"/>
      <dgm:spPr/>
    </dgm:pt>
    <dgm:pt modelId="{361BAC94-CEA8-48C7-B73E-62BE4CBAE707}" type="pres">
      <dgm:prSet presAssocID="{2A37ABC4-5241-4B2E-B299-56622AE48863}" presName="vert1" presStyleCnt="0"/>
      <dgm:spPr/>
    </dgm:pt>
    <dgm:pt modelId="{5A9F61CB-7D9D-4F49-B59F-442503DCC182}" type="pres">
      <dgm:prSet presAssocID="{331F3155-450E-45D8-BCC9-70E8260E47EC}" presName="thickLine" presStyleLbl="alignNode1" presStyleIdx="1" presStyleCnt="7"/>
      <dgm:spPr/>
    </dgm:pt>
    <dgm:pt modelId="{5D2C492E-DEA9-4C93-B9E4-9737282FED91}" type="pres">
      <dgm:prSet presAssocID="{331F3155-450E-45D8-BCC9-70E8260E47EC}" presName="horz1" presStyleCnt="0"/>
      <dgm:spPr/>
    </dgm:pt>
    <dgm:pt modelId="{194C3DEE-B078-4C9B-A33E-03282F0CE0BC}" type="pres">
      <dgm:prSet presAssocID="{331F3155-450E-45D8-BCC9-70E8260E47EC}" presName="tx1" presStyleLbl="revTx" presStyleIdx="1" presStyleCnt="7"/>
      <dgm:spPr/>
    </dgm:pt>
    <dgm:pt modelId="{5C7A4B9E-6115-46A9-89A8-72BB6143F9B8}" type="pres">
      <dgm:prSet presAssocID="{331F3155-450E-45D8-BCC9-70E8260E47EC}" presName="vert1" presStyleCnt="0"/>
      <dgm:spPr/>
    </dgm:pt>
    <dgm:pt modelId="{91E32D73-AB7F-4786-BE91-0854182DE93E}" type="pres">
      <dgm:prSet presAssocID="{5B97902D-98AD-4048-8CE4-FC70330C3F75}" presName="thickLine" presStyleLbl="alignNode1" presStyleIdx="2" presStyleCnt="7"/>
      <dgm:spPr/>
    </dgm:pt>
    <dgm:pt modelId="{DF7EE707-EE49-4772-BC40-F536586CA024}" type="pres">
      <dgm:prSet presAssocID="{5B97902D-98AD-4048-8CE4-FC70330C3F75}" presName="horz1" presStyleCnt="0"/>
      <dgm:spPr/>
    </dgm:pt>
    <dgm:pt modelId="{3816B9F0-AA2C-46E5-AE2E-8FAD3DA10BE1}" type="pres">
      <dgm:prSet presAssocID="{5B97902D-98AD-4048-8CE4-FC70330C3F75}" presName="tx1" presStyleLbl="revTx" presStyleIdx="2" presStyleCnt="7" custScaleY="104918"/>
      <dgm:spPr/>
    </dgm:pt>
    <dgm:pt modelId="{65BF855A-E908-460E-A79B-23A500C1AD8F}" type="pres">
      <dgm:prSet presAssocID="{5B97902D-98AD-4048-8CE4-FC70330C3F75}" presName="vert1" presStyleCnt="0"/>
      <dgm:spPr/>
    </dgm:pt>
    <dgm:pt modelId="{1D277290-ABE6-4403-9CBF-697A0B21A852}" type="pres">
      <dgm:prSet presAssocID="{1BA02510-B45E-436F-ADC5-2595AE6E3AC7}" presName="thickLine" presStyleLbl="alignNode1" presStyleIdx="3" presStyleCnt="7"/>
      <dgm:spPr/>
    </dgm:pt>
    <dgm:pt modelId="{570F27A6-7CA6-492A-A498-9E75C93876FC}" type="pres">
      <dgm:prSet presAssocID="{1BA02510-B45E-436F-ADC5-2595AE6E3AC7}" presName="horz1" presStyleCnt="0"/>
      <dgm:spPr/>
    </dgm:pt>
    <dgm:pt modelId="{0E9A7169-ADA2-4E42-9501-E562FFBFD8C5}" type="pres">
      <dgm:prSet presAssocID="{1BA02510-B45E-436F-ADC5-2595AE6E3AC7}" presName="tx1" presStyleLbl="revTx" presStyleIdx="3" presStyleCnt="7"/>
      <dgm:spPr/>
    </dgm:pt>
    <dgm:pt modelId="{5A270069-5893-4379-93A0-EA3621F4EC3C}" type="pres">
      <dgm:prSet presAssocID="{1BA02510-B45E-436F-ADC5-2595AE6E3AC7}" presName="vert1" presStyleCnt="0"/>
      <dgm:spPr/>
    </dgm:pt>
    <dgm:pt modelId="{5A1B6EE0-92CE-407C-BE75-95BA7553D6CC}" type="pres">
      <dgm:prSet presAssocID="{2CBD917A-0219-4702-A14A-36D88A9F7DDB}" presName="thickLine" presStyleLbl="alignNode1" presStyleIdx="4" presStyleCnt="7"/>
      <dgm:spPr/>
    </dgm:pt>
    <dgm:pt modelId="{5C2D5810-56C3-4C9C-B03C-152546A8C322}" type="pres">
      <dgm:prSet presAssocID="{2CBD917A-0219-4702-A14A-36D88A9F7DDB}" presName="horz1" presStyleCnt="0"/>
      <dgm:spPr/>
    </dgm:pt>
    <dgm:pt modelId="{1B1B42BC-D0E4-4F43-B608-79D527166DD2}" type="pres">
      <dgm:prSet presAssocID="{2CBD917A-0219-4702-A14A-36D88A9F7DDB}" presName="tx1" presStyleLbl="revTx" presStyleIdx="4" presStyleCnt="7"/>
      <dgm:spPr/>
    </dgm:pt>
    <dgm:pt modelId="{F4024A0D-B22C-45B8-959B-645686FD9BA2}" type="pres">
      <dgm:prSet presAssocID="{2CBD917A-0219-4702-A14A-36D88A9F7DDB}" presName="vert1" presStyleCnt="0"/>
      <dgm:spPr/>
    </dgm:pt>
    <dgm:pt modelId="{110AACFB-1A0F-4DAC-B77E-61678955A0A1}" type="pres">
      <dgm:prSet presAssocID="{E40DE323-AA9C-440F-83DC-18EBF7616C54}" presName="thickLine" presStyleLbl="alignNode1" presStyleIdx="5" presStyleCnt="7"/>
      <dgm:spPr/>
    </dgm:pt>
    <dgm:pt modelId="{64F0D7FB-BEC1-4D0C-8556-53CE1FD89F7F}" type="pres">
      <dgm:prSet presAssocID="{E40DE323-AA9C-440F-83DC-18EBF7616C54}" presName="horz1" presStyleCnt="0"/>
      <dgm:spPr/>
    </dgm:pt>
    <dgm:pt modelId="{4C84A18E-95C8-475B-AEF8-789CE1E991EE}" type="pres">
      <dgm:prSet presAssocID="{E40DE323-AA9C-440F-83DC-18EBF7616C54}" presName="tx1" presStyleLbl="revTx" presStyleIdx="5" presStyleCnt="7"/>
      <dgm:spPr/>
    </dgm:pt>
    <dgm:pt modelId="{015D1969-BD05-448B-A379-AE79202A53EA}" type="pres">
      <dgm:prSet presAssocID="{E40DE323-AA9C-440F-83DC-18EBF7616C54}" presName="vert1" presStyleCnt="0"/>
      <dgm:spPr/>
    </dgm:pt>
    <dgm:pt modelId="{2F69FBA7-2C43-432F-8456-A223E0C34F27}" type="pres">
      <dgm:prSet presAssocID="{A8559763-999D-438D-A7DD-C1038B4CEE96}" presName="thickLine" presStyleLbl="alignNode1" presStyleIdx="6" presStyleCnt="7"/>
      <dgm:spPr/>
    </dgm:pt>
    <dgm:pt modelId="{72E3437B-0DB5-4302-8BA6-B06D67F4A65D}" type="pres">
      <dgm:prSet presAssocID="{A8559763-999D-438D-A7DD-C1038B4CEE96}" presName="horz1" presStyleCnt="0"/>
      <dgm:spPr/>
    </dgm:pt>
    <dgm:pt modelId="{E2F203BA-6FDC-4CE6-BFD4-631C8F0432B8}" type="pres">
      <dgm:prSet presAssocID="{A8559763-999D-438D-A7DD-C1038B4CEE96}" presName="tx1" presStyleLbl="revTx" presStyleIdx="6" presStyleCnt="7"/>
      <dgm:spPr/>
    </dgm:pt>
    <dgm:pt modelId="{D3166857-C2E3-4C15-BC59-29B0015E01C4}" type="pres">
      <dgm:prSet presAssocID="{A8559763-999D-438D-A7DD-C1038B4CEE96}" presName="vert1" presStyleCnt="0"/>
      <dgm:spPr/>
    </dgm:pt>
  </dgm:ptLst>
  <dgm:cxnLst>
    <dgm:cxn modelId="{CE7A7E09-A5B1-455F-A488-24BD4DFC096B}" srcId="{29EEB5A8-B670-40F2-8827-1540CAE1C581}" destId="{5B97902D-98AD-4048-8CE4-FC70330C3F75}" srcOrd="2" destOrd="0" parTransId="{32380634-4E06-4FA6-A8BC-5F1A57F0E758}" sibTransId="{A5AD3C26-8B71-43D3-8F38-F975627D3D72}"/>
    <dgm:cxn modelId="{7ED02315-CA67-4780-866C-ED625103EE36}" type="presOf" srcId="{331F3155-450E-45D8-BCC9-70E8260E47EC}" destId="{194C3DEE-B078-4C9B-A33E-03282F0CE0BC}" srcOrd="0" destOrd="0" presId="urn:microsoft.com/office/officeart/2008/layout/LinedList"/>
    <dgm:cxn modelId="{2478241A-1A80-4BFF-BC86-C40C8499D432}" srcId="{29EEB5A8-B670-40F2-8827-1540CAE1C581}" destId="{2A37ABC4-5241-4B2E-B299-56622AE48863}" srcOrd="0" destOrd="0" parTransId="{B39E8948-0D82-4D6F-AC35-54404CD3C4E0}" sibTransId="{C359791C-AAAF-4578-9673-289BB04BF633}"/>
    <dgm:cxn modelId="{3DAF2127-F532-42ED-BD4F-E8C2403CD3B7}" type="presOf" srcId="{A8559763-999D-438D-A7DD-C1038B4CEE96}" destId="{E2F203BA-6FDC-4CE6-BFD4-631C8F0432B8}" srcOrd="0" destOrd="0" presId="urn:microsoft.com/office/officeart/2008/layout/LinedList"/>
    <dgm:cxn modelId="{926A392B-D865-4490-9A69-BFD68F4AD281}" type="presOf" srcId="{5B97902D-98AD-4048-8CE4-FC70330C3F75}" destId="{3816B9F0-AA2C-46E5-AE2E-8FAD3DA10BE1}" srcOrd="0" destOrd="0" presId="urn:microsoft.com/office/officeart/2008/layout/LinedList"/>
    <dgm:cxn modelId="{32D1A85D-9988-4F0E-BEB0-1C5D7130A398}" type="presOf" srcId="{29EEB5A8-B670-40F2-8827-1540CAE1C581}" destId="{AB7A876D-EF52-42B5-949C-2D18EC1788DE}" srcOrd="0" destOrd="0" presId="urn:microsoft.com/office/officeart/2008/layout/LinedList"/>
    <dgm:cxn modelId="{9FD6D342-CE8E-4C72-A8F6-5EF9D7937682}" srcId="{29EEB5A8-B670-40F2-8827-1540CAE1C581}" destId="{1BA02510-B45E-436F-ADC5-2595AE6E3AC7}" srcOrd="3" destOrd="0" parTransId="{777C3E57-B02E-46BD-A8BF-571513B2105D}" sibTransId="{5C06D5A4-6D3A-4360-B92C-DB7F34E69773}"/>
    <dgm:cxn modelId="{1F2FC264-A248-46B4-9583-05BB3A650B43}" srcId="{29EEB5A8-B670-40F2-8827-1540CAE1C581}" destId="{E40DE323-AA9C-440F-83DC-18EBF7616C54}" srcOrd="5" destOrd="0" parTransId="{47AFA97C-2746-42D0-8E56-88C86107BF9B}" sibTransId="{E533FB41-16B7-41F1-894F-B019F38B00F8}"/>
    <dgm:cxn modelId="{C4909B69-8022-4C1F-8EC9-7E352C079FB1}" srcId="{29EEB5A8-B670-40F2-8827-1540CAE1C581}" destId="{A8559763-999D-438D-A7DD-C1038B4CEE96}" srcOrd="6" destOrd="0" parTransId="{1CF7AFAA-7983-44A6-92D1-4CD022EC3676}" sibTransId="{CD9FA6F7-3530-42D1-87A4-66747D4B1453}"/>
    <dgm:cxn modelId="{CB8C6E8D-1CAA-4D88-A466-01CDD33FC466}" type="presOf" srcId="{2A37ABC4-5241-4B2E-B299-56622AE48863}" destId="{92BBD4FF-A27F-461E-8078-7AB0263F71A1}" srcOrd="0" destOrd="0" presId="urn:microsoft.com/office/officeart/2008/layout/LinedList"/>
    <dgm:cxn modelId="{0924B695-82BD-4E2A-A8CA-7515DBE293BD}" type="presOf" srcId="{2CBD917A-0219-4702-A14A-36D88A9F7DDB}" destId="{1B1B42BC-D0E4-4F43-B608-79D527166DD2}" srcOrd="0" destOrd="0" presId="urn:microsoft.com/office/officeart/2008/layout/LinedList"/>
    <dgm:cxn modelId="{1F84E1A8-CA2D-44F9-ABF5-76C5BE3DD013}" srcId="{29EEB5A8-B670-40F2-8827-1540CAE1C581}" destId="{2CBD917A-0219-4702-A14A-36D88A9F7DDB}" srcOrd="4" destOrd="0" parTransId="{C024E4A0-71F7-480F-A0F6-BC21E3E043CC}" sibTransId="{98E3C566-5182-4F21-89DC-FAD46706665B}"/>
    <dgm:cxn modelId="{3DD005B7-F891-4664-88F9-194C1B5736F5}" type="presOf" srcId="{1BA02510-B45E-436F-ADC5-2595AE6E3AC7}" destId="{0E9A7169-ADA2-4E42-9501-E562FFBFD8C5}" srcOrd="0" destOrd="0" presId="urn:microsoft.com/office/officeart/2008/layout/LinedList"/>
    <dgm:cxn modelId="{2A3C4FD8-193D-428D-A9FE-CFEDBA0E6240}" type="presOf" srcId="{E40DE323-AA9C-440F-83DC-18EBF7616C54}" destId="{4C84A18E-95C8-475B-AEF8-789CE1E991EE}" srcOrd="0" destOrd="0" presId="urn:microsoft.com/office/officeart/2008/layout/LinedList"/>
    <dgm:cxn modelId="{CDC58EDA-AE1A-4274-9BDF-56CDBA664229}" srcId="{29EEB5A8-B670-40F2-8827-1540CAE1C581}" destId="{331F3155-450E-45D8-BCC9-70E8260E47EC}" srcOrd="1" destOrd="0" parTransId="{A945F7EA-34F2-43E0-81F2-FDFE9A1C305F}" sibTransId="{19048E11-DFA1-4761-811E-461C8FD2E69A}"/>
    <dgm:cxn modelId="{E0D88C5E-00A7-490B-9AB5-96FC337BDF8E}" type="presParOf" srcId="{AB7A876D-EF52-42B5-949C-2D18EC1788DE}" destId="{64730390-86B7-44EE-B7DB-3CAE3DFCFB4E}" srcOrd="0" destOrd="0" presId="urn:microsoft.com/office/officeart/2008/layout/LinedList"/>
    <dgm:cxn modelId="{651346A4-2A99-4AC5-914F-14C71A09B5AC}" type="presParOf" srcId="{AB7A876D-EF52-42B5-949C-2D18EC1788DE}" destId="{AD1AAAF0-365F-4484-91FE-C6774E992310}" srcOrd="1" destOrd="0" presId="urn:microsoft.com/office/officeart/2008/layout/LinedList"/>
    <dgm:cxn modelId="{BC8820FE-22E4-4545-BA97-375782262113}" type="presParOf" srcId="{AD1AAAF0-365F-4484-91FE-C6774E992310}" destId="{92BBD4FF-A27F-461E-8078-7AB0263F71A1}" srcOrd="0" destOrd="0" presId="urn:microsoft.com/office/officeart/2008/layout/LinedList"/>
    <dgm:cxn modelId="{94210D27-6A9C-4479-A6AB-647458BBD424}" type="presParOf" srcId="{AD1AAAF0-365F-4484-91FE-C6774E992310}" destId="{361BAC94-CEA8-48C7-B73E-62BE4CBAE707}" srcOrd="1" destOrd="0" presId="urn:microsoft.com/office/officeart/2008/layout/LinedList"/>
    <dgm:cxn modelId="{FCFD3673-703B-4A89-B4E2-02B81BADFDE3}" type="presParOf" srcId="{AB7A876D-EF52-42B5-949C-2D18EC1788DE}" destId="{5A9F61CB-7D9D-4F49-B59F-442503DCC182}" srcOrd="2" destOrd="0" presId="urn:microsoft.com/office/officeart/2008/layout/LinedList"/>
    <dgm:cxn modelId="{9C7C9DD9-6EBC-4DD3-8647-D7EE4C23B9BD}" type="presParOf" srcId="{AB7A876D-EF52-42B5-949C-2D18EC1788DE}" destId="{5D2C492E-DEA9-4C93-B9E4-9737282FED91}" srcOrd="3" destOrd="0" presId="urn:microsoft.com/office/officeart/2008/layout/LinedList"/>
    <dgm:cxn modelId="{658E5C3F-A03E-43D2-9D7D-B007140C534C}" type="presParOf" srcId="{5D2C492E-DEA9-4C93-B9E4-9737282FED91}" destId="{194C3DEE-B078-4C9B-A33E-03282F0CE0BC}" srcOrd="0" destOrd="0" presId="urn:microsoft.com/office/officeart/2008/layout/LinedList"/>
    <dgm:cxn modelId="{7A39A7F2-FA55-49F4-A35F-690F3B9E0ACC}" type="presParOf" srcId="{5D2C492E-DEA9-4C93-B9E4-9737282FED91}" destId="{5C7A4B9E-6115-46A9-89A8-72BB6143F9B8}" srcOrd="1" destOrd="0" presId="urn:microsoft.com/office/officeart/2008/layout/LinedList"/>
    <dgm:cxn modelId="{F712040E-E5ED-4123-8B34-4A09DA3857FE}" type="presParOf" srcId="{AB7A876D-EF52-42B5-949C-2D18EC1788DE}" destId="{91E32D73-AB7F-4786-BE91-0854182DE93E}" srcOrd="4" destOrd="0" presId="urn:microsoft.com/office/officeart/2008/layout/LinedList"/>
    <dgm:cxn modelId="{BF948CBE-D7E9-4D02-B2C9-D97B5E69C3BE}" type="presParOf" srcId="{AB7A876D-EF52-42B5-949C-2D18EC1788DE}" destId="{DF7EE707-EE49-4772-BC40-F536586CA024}" srcOrd="5" destOrd="0" presId="urn:microsoft.com/office/officeart/2008/layout/LinedList"/>
    <dgm:cxn modelId="{5F3B2973-8CC6-47A7-9AA4-5253437BB537}" type="presParOf" srcId="{DF7EE707-EE49-4772-BC40-F536586CA024}" destId="{3816B9F0-AA2C-46E5-AE2E-8FAD3DA10BE1}" srcOrd="0" destOrd="0" presId="urn:microsoft.com/office/officeart/2008/layout/LinedList"/>
    <dgm:cxn modelId="{31FB5E70-9BA5-46A3-9D2F-F64BE2844D1E}" type="presParOf" srcId="{DF7EE707-EE49-4772-BC40-F536586CA024}" destId="{65BF855A-E908-460E-A79B-23A500C1AD8F}" srcOrd="1" destOrd="0" presId="urn:microsoft.com/office/officeart/2008/layout/LinedList"/>
    <dgm:cxn modelId="{7E01A1C7-4A98-48E6-BC5B-9C3E639C7449}" type="presParOf" srcId="{AB7A876D-EF52-42B5-949C-2D18EC1788DE}" destId="{1D277290-ABE6-4403-9CBF-697A0B21A852}" srcOrd="6" destOrd="0" presId="urn:microsoft.com/office/officeart/2008/layout/LinedList"/>
    <dgm:cxn modelId="{BBAD73CA-694D-46A2-AB49-1A0B59FC9743}" type="presParOf" srcId="{AB7A876D-EF52-42B5-949C-2D18EC1788DE}" destId="{570F27A6-7CA6-492A-A498-9E75C93876FC}" srcOrd="7" destOrd="0" presId="urn:microsoft.com/office/officeart/2008/layout/LinedList"/>
    <dgm:cxn modelId="{CAFAD357-B73C-491F-A491-5B6041979BA3}" type="presParOf" srcId="{570F27A6-7CA6-492A-A498-9E75C93876FC}" destId="{0E9A7169-ADA2-4E42-9501-E562FFBFD8C5}" srcOrd="0" destOrd="0" presId="urn:microsoft.com/office/officeart/2008/layout/LinedList"/>
    <dgm:cxn modelId="{E434B08F-5CAB-4BA2-B92E-773314AF23DE}" type="presParOf" srcId="{570F27A6-7CA6-492A-A498-9E75C93876FC}" destId="{5A270069-5893-4379-93A0-EA3621F4EC3C}" srcOrd="1" destOrd="0" presId="urn:microsoft.com/office/officeart/2008/layout/LinedList"/>
    <dgm:cxn modelId="{9F939A16-1954-462E-B823-87550D10E042}" type="presParOf" srcId="{AB7A876D-EF52-42B5-949C-2D18EC1788DE}" destId="{5A1B6EE0-92CE-407C-BE75-95BA7553D6CC}" srcOrd="8" destOrd="0" presId="urn:microsoft.com/office/officeart/2008/layout/LinedList"/>
    <dgm:cxn modelId="{2C623FB1-54BC-4A62-863C-822FA5A79155}" type="presParOf" srcId="{AB7A876D-EF52-42B5-949C-2D18EC1788DE}" destId="{5C2D5810-56C3-4C9C-B03C-152546A8C322}" srcOrd="9" destOrd="0" presId="urn:microsoft.com/office/officeart/2008/layout/LinedList"/>
    <dgm:cxn modelId="{E8E543D1-F97E-4E0C-98F1-591AB67916EF}" type="presParOf" srcId="{5C2D5810-56C3-4C9C-B03C-152546A8C322}" destId="{1B1B42BC-D0E4-4F43-B608-79D527166DD2}" srcOrd="0" destOrd="0" presId="urn:microsoft.com/office/officeart/2008/layout/LinedList"/>
    <dgm:cxn modelId="{35BC31E8-09E6-4192-AEE1-3133FB57A987}" type="presParOf" srcId="{5C2D5810-56C3-4C9C-B03C-152546A8C322}" destId="{F4024A0D-B22C-45B8-959B-645686FD9BA2}" srcOrd="1" destOrd="0" presId="urn:microsoft.com/office/officeart/2008/layout/LinedList"/>
    <dgm:cxn modelId="{885EAF59-62D2-44DA-A15A-F66C6FE6F56E}" type="presParOf" srcId="{AB7A876D-EF52-42B5-949C-2D18EC1788DE}" destId="{110AACFB-1A0F-4DAC-B77E-61678955A0A1}" srcOrd="10" destOrd="0" presId="urn:microsoft.com/office/officeart/2008/layout/LinedList"/>
    <dgm:cxn modelId="{C71084B3-5810-4AB8-B64D-CCB49DD242DA}" type="presParOf" srcId="{AB7A876D-EF52-42B5-949C-2D18EC1788DE}" destId="{64F0D7FB-BEC1-4D0C-8556-53CE1FD89F7F}" srcOrd="11" destOrd="0" presId="urn:microsoft.com/office/officeart/2008/layout/LinedList"/>
    <dgm:cxn modelId="{2F2B3DB0-E963-4DB7-9C65-EEFEE5230737}" type="presParOf" srcId="{64F0D7FB-BEC1-4D0C-8556-53CE1FD89F7F}" destId="{4C84A18E-95C8-475B-AEF8-789CE1E991EE}" srcOrd="0" destOrd="0" presId="urn:microsoft.com/office/officeart/2008/layout/LinedList"/>
    <dgm:cxn modelId="{5B42E4EF-5E72-4608-AA8C-A5FE276E7642}" type="presParOf" srcId="{64F0D7FB-BEC1-4D0C-8556-53CE1FD89F7F}" destId="{015D1969-BD05-448B-A379-AE79202A53EA}" srcOrd="1" destOrd="0" presId="urn:microsoft.com/office/officeart/2008/layout/LinedList"/>
    <dgm:cxn modelId="{F2BD37AC-06E5-469C-A2DA-12BDBBD825D7}" type="presParOf" srcId="{AB7A876D-EF52-42B5-949C-2D18EC1788DE}" destId="{2F69FBA7-2C43-432F-8456-A223E0C34F27}" srcOrd="12" destOrd="0" presId="urn:microsoft.com/office/officeart/2008/layout/LinedList"/>
    <dgm:cxn modelId="{3BDDAEFF-A221-4AAC-AE23-5F56B1CC320F}" type="presParOf" srcId="{AB7A876D-EF52-42B5-949C-2D18EC1788DE}" destId="{72E3437B-0DB5-4302-8BA6-B06D67F4A65D}" srcOrd="13" destOrd="0" presId="urn:microsoft.com/office/officeart/2008/layout/LinedList"/>
    <dgm:cxn modelId="{ED4F5D2E-65B4-4449-8C26-17783DD27A74}" type="presParOf" srcId="{72E3437B-0DB5-4302-8BA6-B06D67F4A65D}" destId="{E2F203BA-6FDC-4CE6-BFD4-631C8F0432B8}" srcOrd="0" destOrd="0" presId="urn:microsoft.com/office/officeart/2008/layout/LinedList"/>
    <dgm:cxn modelId="{A9091593-2811-466F-979B-8C892B51EE50}" type="presParOf" srcId="{72E3437B-0DB5-4302-8BA6-B06D67F4A65D}" destId="{D3166857-C2E3-4C15-BC59-29B0015E01C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730390-86B7-44EE-B7DB-3CAE3DFCFB4E}">
      <dsp:nvSpPr>
        <dsp:cNvPr id="0" name=""/>
        <dsp:cNvSpPr/>
      </dsp:nvSpPr>
      <dsp:spPr>
        <a:xfrm>
          <a:off x="0" y="288"/>
          <a:ext cx="540614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BBD4FF-A27F-461E-8078-7AB0263F71A1}">
      <dsp:nvSpPr>
        <dsp:cNvPr id="0" name=""/>
        <dsp:cNvSpPr/>
      </dsp:nvSpPr>
      <dsp:spPr>
        <a:xfrm>
          <a:off x="0" y="288"/>
          <a:ext cx="5406145" cy="7852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latin typeface="Comic Sans MS" panose="030F0702030302020204" pitchFamily="66" charset="0"/>
            </a:rPr>
            <a:t>Introduction from the Head Teacher:  Mr Hyde</a:t>
          </a:r>
          <a:r>
            <a:rPr lang="en-US" sz="1700" kern="1200" dirty="0">
              <a:latin typeface="Comic Sans MS" panose="030F0702030302020204" pitchFamily="66" charset="0"/>
            </a:rPr>
            <a:t>​</a:t>
          </a:r>
        </a:p>
      </dsp:txBody>
      <dsp:txXfrm>
        <a:off x="0" y="288"/>
        <a:ext cx="5406145" cy="785277"/>
      </dsp:txXfrm>
    </dsp:sp>
    <dsp:sp modelId="{5A9F61CB-7D9D-4F49-B59F-442503DCC182}">
      <dsp:nvSpPr>
        <dsp:cNvPr id="0" name=""/>
        <dsp:cNvSpPr/>
      </dsp:nvSpPr>
      <dsp:spPr>
        <a:xfrm>
          <a:off x="0" y="785565"/>
          <a:ext cx="5406145"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4C3DEE-B078-4C9B-A33E-03282F0CE0BC}">
      <dsp:nvSpPr>
        <dsp:cNvPr id="0" name=""/>
        <dsp:cNvSpPr/>
      </dsp:nvSpPr>
      <dsp:spPr>
        <a:xfrm>
          <a:off x="0" y="785565"/>
          <a:ext cx="5406145" cy="7852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latin typeface="Comic Sans MS" panose="030F0702030302020204" pitchFamily="66" charset="0"/>
            </a:rPr>
            <a:t>Safeguarding:  Mr Hyde</a:t>
          </a:r>
        </a:p>
      </dsp:txBody>
      <dsp:txXfrm>
        <a:off x="0" y="785565"/>
        <a:ext cx="5406145" cy="785277"/>
      </dsp:txXfrm>
    </dsp:sp>
    <dsp:sp modelId="{91E32D73-AB7F-4786-BE91-0854182DE93E}">
      <dsp:nvSpPr>
        <dsp:cNvPr id="0" name=""/>
        <dsp:cNvSpPr/>
      </dsp:nvSpPr>
      <dsp:spPr>
        <a:xfrm>
          <a:off x="0" y="1570843"/>
          <a:ext cx="5406145"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16B9F0-AA2C-46E5-AE2E-8FAD3DA10BE1}">
      <dsp:nvSpPr>
        <dsp:cNvPr id="0" name=""/>
        <dsp:cNvSpPr/>
      </dsp:nvSpPr>
      <dsp:spPr>
        <a:xfrm>
          <a:off x="0" y="1570843"/>
          <a:ext cx="5400865" cy="8238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latin typeface="Comic Sans MS" panose="030F0702030302020204" pitchFamily="66" charset="0"/>
            </a:rPr>
            <a:t>Inclusion</a:t>
          </a:r>
          <a:r>
            <a:rPr lang="en-GB" sz="1700" kern="1200" baseline="0" dirty="0">
              <a:latin typeface="Comic Sans MS" panose="030F0702030302020204" pitchFamily="66" charset="0"/>
            </a:rPr>
            <a:t> and Early Help:  Miss Johnson</a:t>
          </a:r>
        </a:p>
        <a:p>
          <a:pPr marL="0" lvl="0" indent="0" algn="l" defTabSz="755650">
            <a:lnSpc>
              <a:spcPct val="90000"/>
            </a:lnSpc>
            <a:spcBef>
              <a:spcPct val="0"/>
            </a:spcBef>
            <a:spcAft>
              <a:spcPct val="35000"/>
            </a:spcAft>
            <a:buNone/>
          </a:pPr>
          <a:r>
            <a:rPr lang="en-GB" sz="1700" kern="1200" baseline="0" dirty="0">
              <a:latin typeface="Comic Sans MS" panose="030F0702030302020204" pitchFamily="66" charset="0"/>
            </a:rPr>
            <a:t>Attendance:  Miss Faulkner</a:t>
          </a:r>
          <a:endParaRPr lang="en-GB" sz="1700" kern="1200" dirty="0">
            <a:latin typeface="Comic Sans MS" panose="030F0702030302020204" pitchFamily="66" charset="0"/>
          </a:endParaRPr>
        </a:p>
      </dsp:txBody>
      <dsp:txXfrm>
        <a:off x="0" y="1570843"/>
        <a:ext cx="5400865" cy="823897"/>
      </dsp:txXfrm>
    </dsp:sp>
    <dsp:sp modelId="{1D277290-ABE6-4403-9CBF-697A0B21A852}">
      <dsp:nvSpPr>
        <dsp:cNvPr id="0" name=""/>
        <dsp:cNvSpPr/>
      </dsp:nvSpPr>
      <dsp:spPr>
        <a:xfrm>
          <a:off x="0" y="2394741"/>
          <a:ext cx="5406145"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9A7169-ADA2-4E42-9501-E562FFBFD8C5}">
      <dsp:nvSpPr>
        <dsp:cNvPr id="0" name=""/>
        <dsp:cNvSpPr/>
      </dsp:nvSpPr>
      <dsp:spPr>
        <a:xfrm>
          <a:off x="0" y="2394741"/>
          <a:ext cx="5406145" cy="7852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latin typeface="Comic Sans MS" panose="030F0702030302020204" pitchFamily="66" charset="0"/>
            </a:rPr>
            <a:t>The induction process for Reception:  Mrs Mason</a:t>
          </a:r>
          <a:endParaRPr lang="en-US" sz="1700" kern="1200" dirty="0">
            <a:latin typeface="Comic Sans MS" panose="030F0702030302020204" pitchFamily="66" charset="0"/>
          </a:endParaRPr>
        </a:p>
      </dsp:txBody>
      <dsp:txXfrm>
        <a:off x="0" y="2394741"/>
        <a:ext cx="5406145" cy="785277"/>
      </dsp:txXfrm>
    </dsp:sp>
    <dsp:sp modelId="{5A1B6EE0-92CE-407C-BE75-95BA7553D6CC}">
      <dsp:nvSpPr>
        <dsp:cNvPr id="0" name=""/>
        <dsp:cNvSpPr/>
      </dsp:nvSpPr>
      <dsp:spPr>
        <a:xfrm>
          <a:off x="0" y="3180019"/>
          <a:ext cx="5406145" cy="0"/>
        </a:xfrm>
        <a:prstGeom prst="line">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1B42BC-D0E4-4F43-B608-79D527166DD2}">
      <dsp:nvSpPr>
        <dsp:cNvPr id="0" name=""/>
        <dsp:cNvSpPr/>
      </dsp:nvSpPr>
      <dsp:spPr>
        <a:xfrm>
          <a:off x="0" y="3180019"/>
          <a:ext cx="5406145" cy="7852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latin typeface="Comic Sans MS" panose="030F0702030302020204" pitchFamily="66" charset="0"/>
            </a:rPr>
            <a:t>All about our Reception:  Mrs Mason</a:t>
          </a:r>
          <a:endParaRPr lang="en-US" sz="1700" kern="1200" dirty="0">
            <a:latin typeface="Comic Sans MS" panose="030F0702030302020204" pitchFamily="66" charset="0"/>
          </a:endParaRPr>
        </a:p>
      </dsp:txBody>
      <dsp:txXfrm>
        <a:off x="0" y="3180019"/>
        <a:ext cx="5406145" cy="785277"/>
      </dsp:txXfrm>
    </dsp:sp>
    <dsp:sp modelId="{110AACFB-1A0F-4DAC-B77E-61678955A0A1}">
      <dsp:nvSpPr>
        <dsp:cNvPr id="0" name=""/>
        <dsp:cNvSpPr/>
      </dsp:nvSpPr>
      <dsp:spPr>
        <a:xfrm>
          <a:off x="0" y="3965297"/>
          <a:ext cx="540614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84A18E-95C8-475B-AEF8-789CE1E991EE}">
      <dsp:nvSpPr>
        <dsp:cNvPr id="0" name=""/>
        <dsp:cNvSpPr/>
      </dsp:nvSpPr>
      <dsp:spPr>
        <a:xfrm>
          <a:off x="0" y="3965297"/>
          <a:ext cx="5406145" cy="7852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latin typeface="Comic Sans MS" panose="030F0702030302020204" pitchFamily="66" charset="0"/>
            </a:rPr>
            <a:t>School Uniform:  Miss Faulkner</a:t>
          </a:r>
        </a:p>
      </dsp:txBody>
      <dsp:txXfrm>
        <a:off x="0" y="3965297"/>
        <a:ext cx="5406145" cy="785277"/>
      </dsp:txXfrm>
    </dsp:sp>
    <dsp:sp modelId="{2F69FBA7-2C43-432F-8456-A223E0C34F27}">
      <dsp:nvSpPr>
        <dsp:cNvPr id="0" name=""/>
        <dsp:cNvSpPr/>
      </dsp:nvSpPr>
      <dsp:spPr>
        <a:xfrm>
          <a:off x="0" y="4750575"/>
          <a:ext cx="5406145"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F203BA-6FDC-4CE6-BFD4-631C8F0432B8}">
      <dsp:nvSpPr>
        <dsp:cNvPr id="0" name=""/>
        <dsp:cNvSpPr/>
      </dsp:nvSpPr>
      <dsp:spPr>
        <a:xfrm>
          <a:off x="0" y="4750575"/>
          <a:ext cx="5406145" cy="7852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latin typeface="Comic Sans MS" panose="030F0702030302020204" pitchFamily="66" charset="0"/>
            </a:rPr>
            <a:t>Visit to Reception classrooms</a:t>
          </a:r>
          <a:r>
            <a:rPr lang="en-US" sz="1700" kern="1200" dirty="0">
              <a:latin typeface="Comic Sans MS" panose="030F0702030302020204" pitchFamily="66" charset="0"/>
            </a:rPr>
            <a:t> </a:t>
          </a:r>
        </a:p>
        <a:p>
          <a:pPr marL="0" lvl="0" indent="0" algn="l" defTabSz="755650">
            <a:lnSpc>
              <a:spcPct val="90000"/>
            </a:lnSpc>
            <a:spcBef>
              <a:spcPct val="0"/>
            </a:spcBef>
            <a:spcAft>
              <a:spcPct val="35000"/>
            </a:spcAft>
            <a:buNone/>
          </a:pPr>
          <a:r>
            <a:rPr lang="en-US" sz="1700" kern="1200" dirty="0">
              <a:latin typeface="Comic Sans MS" panose="030F0702030302020204" pitchFamily="66" charset="0"/>
            </a:rPr>
            <a:t>and speak to school staff</a:t>
          </a:r>
        </a:p>
      </dsp:txBody>
      <dsp:txXfrm>
        <a:off x="0" y="4750575"/>
        <a:ext cx="5406145" cy="78527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DE4CC4C1-BAB3-4C0C-AF8C-B2CD56639E75}"/>
              </a:ext>
            </a:extLst>
          </p:cNvPr>
          <p:cNvSpPr>
            <a:spLocks noGrp="1"/>
          </p:cNvSpPr>
          <p:nvPr>
            <p:ph type="sldNum" sz="quarter" idx="3"/>
          </p:nvPr>
        </p:nvSpPr>
        <p:spPr>
          <a:xfrm>
            <a:off x="3862275" y="9422210"/>
            <a:ext cx="2956033" cy="496491"/>
          </a:xfrm>
          <a:prstGeom prst="rect">
            <a:avLst/>
          </a:prstGeom>
        </p:spPr>
        <p:txBody>
          <a:bodyPr vert="horz" lIns="91440" tIns="45720" rIns="91440" bIns="45720" rtlCol="0" anchor="b"/>
          <a:lstStyle>
            <a:lvl1pPr algn="r">
              <a:defRPr sz="1200"/>
            </a:lvl1pPr>
          </a:lstStyle>
          <a:p>
            <a:fld id="{7C6C16A6-FCEC-49F7-97D7-5A67096FC936}" type="slidenum">
              <a:rPr lang="en-GB" smtClean="0"/>
              <a:t>‹#›</a:t>
            </a:fld>
            <a:endParaRPr lang="en-GB" dirty="0"/>
          </a:p>
        </p:txBody>
      </p:sp>
    </p:spTree>
    <p:extLst>
      <p:ext uri="{BB962C8B-B14F-4D97-AF65-F5344CB8AC3E}">
        <p14:creationId xmlns:p14="http://schemas.microsoft.com/office/powerpoint/2010/main" val="2245203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2"/>
            <a:ext cx="2956033" cy="496491"/>
          </a:xfrm>
          <a:prstGeom prst="rect">
            <a:avLst/>
          </a:prstGeom>
        </p:spPr>
        <p:txBody>
          <a:bodyPr vert="horz" lIns="91432" tIns="45716" rIns="91432" bIns="45716" rtlCol="0"/>
          <a:lstStyle>
            <a:lvl1pPr algn="l">
              <a:defRPr sz="1200"/>
            </a:lvl1pPr>
          </a:lstStyle>
          <a:p>
            <a:endParaRPr lang="en-GB" dirty="0"/>
          </a:p>
        </p:txBody>
      </p:sp>
      <p:sp>
        <p:nvSpPr>
          <p:cNvPr id="3" name="Date Placeholder 2"/>
          <p:cNvSpPr>
            <a:spLocks noGrp="1"/>
          </p:cNvSpPr>
          <p:nvPr>
            <p:ph type="dt" idx="1"/>
          </p:nvPr>
        </p:nvSpPr>
        <p:spPr>
          <a:xfrm>
            <a:off x="3862275" y="2"/>
            <a:ext cx="2956033" cy="496491"/>
          </a:xfrm>
          <a:prstGeom prst="rect">
            <a:avLst/>
          </a:prstGeom>
        </p:spPr>
        <p:txBody>
          <a:bodyPr vert="horz" lIns="91432" tIns="45716" rIns="91432" bIns="45716" rtlCol="0"/>
          <a:lstStyle>
            <a:lvl1pPr algn="r">
              <a:defRPr sz="1200"/>
            </a:lvl1pPr>
          </a:lstStyle>
          <a:p>
            <a:fld id="{5D00E16F-BBE6-4E68-B4E8-A353B5F7826A}" type="datetimeFigureOut">
              <a:rPr lang="en-GB" smtClean="0"/>
              <a:t>10/06/2026</a:t>
            </a:fld>
            <a:endParaRPr lang="en-GB" dirty="0"/>
          </a:p>
        </p:txBody>
      </p:sp>
      <p:sp>
        <p:nvSpPr>
          <p:cNvPr id="4" name="Slide Image Placeholder 3"/>
          <p:cNvSpPr>
            <a:spLocks noGrp="1" noRot="1" noChangeAspect="1"/>
          </p:cNvSpPr>
          <p:nvPr>
            <p:ph type="sldImg" idx="2"/>
          </p:nvPr>
        </p:nvSpPr>
        <p:spPr>
          <a:xfrm>
            <a:off x="1181100" y="1241425"/>
            <a:ext cx="4457700" cy="3343275"/>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81673" y="4772970"/>
            <a:ext cx="5456557" cy="3905300"/>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2210"/>
            <a:ext cx="2956033" cy="496491"/>
          </a:xfrm>
          <a:prstGeom prst="rect">
            <a:avLst/>
          </a:prstGeom>
        </p:spPr>
        <p:txBody>
          <a:bodyPr vert="horz" lIns="91432" tIns="45716" rIns="91432" bIns="45716"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62275" y="9422210"/>
            <a:ext cx="2956033" cy="496491"/>
          </a:xfrm>
          <a:prstGeom prst="rect">
            <a:avLst/>
          </a:prstGeom>
        </p:spPr>
        <p:txBody>
          <a:bodyPr vert="horz" lIns="91432" tIns="45716" rIns="91432" bIns="45716" rtlCol="0" anchor="b"/>
          <a:lstStyle>
            <a:lvl1pPr algn="r">
              <a:defRPr sz="1200"/>
            </a:lvl1pPr>
          </a:lstStyle>
          <a:p>
            <a:fld id="{ACE37EA0-1BA1-486D-98DE-2D2DAC4DFCEA}" type="slidenum">
              <a:rPr lang="en-GB" smtClean="0"/>
              <a:t>‹#›</a:t>
            </a:fld>
            <a:endParaRPr lang="en-GB" dirty="0"/>
          </a:p>
        </p:txBody>
      </p:sp>
    </p:spTree>
    <p:extLst>
      <p:ext uri="{BB962C8B-B14F-4D97-AF65-F5344CB8AC3E}">
        <p14:creationId xmlns:p14="http://schemas.microsoft.com/office/powerpoint/2010/main" val="1961108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E37EA0-1BA1-486D-98DE-2D2DAC4DFCEA}" type="slidenum">
              <a:rPr lang="en-GB" smtClean="0"/>
              <a:t>3</a:t>
            </a:fld>
            <a:endParaRPr lang="en-GB" dirty="0"/>
          </a:p>
        </p:txBody>
      </p:sp>
    </p:spTree>
    <p:extLst>
      <p:ext uri="{BB962C8B-B14F-4D97-AF65-F5344CB8AC3E}">
        <p14:creationId xmlns:p14="http://schemas.microsoft.com/office/powerpoint/2010/main" val="404427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E37EA0-1BA1-486D-98DE-2D2DAC4DFCEA}" type="slidenum">
              <a:rPr lang="en-GB" smtClean="0"/>
              <a:t>10</a:t>
            </a:fld>
            <a:endParaRPr lang="en-GB" dirty="0"/>
          </a:p>
        </p:txBody>
      </p:sp>
    </p:spTree>
    <p:extLst>
      <p:ext uri="{BB962C8B-B14F-4D97-AF65-F5344CB8AC3E}">
        <p14:creationId xmlns:p14="http://schemas.microsoft.com/office/powerpoint/2010/main" val="374882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E37EA0-1BA1-486D-98DE-2D2DAC4DFCEA}" type="slidenum">
              <a:rPr lang="en-GB" smtClean="0"/>
              <a:t>14</a:t>
            </a:fld>
            <a:endParaRPr lang="en-GB" dirty="0"/>
          </a:p>
        </p:txBody>
      </p:sp>
    </p:spTree>
    <p:extLst>
      <p:ext uri="{BB962C8B-B14F-4D97-AF65-F5344CB8AC3E}">
        <p14:creationId xmlns:p14="http://schemas.microsoft.com/office/powerpoint/2010/main" val="1602255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GB"/>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AE66DE0D-E678-4879-AE1B-AA02C22C3673}" type="datetimeFigureOut">
              <a:rPr lang="en-GB" smtClean="0"/>
              <a:t>10/06/2026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0219ED-88CC-4EB8-B41E-D356EAB281B0}" type="slidenum">
              <a:rPr lang="en-GB" smtClean="0"/>
              <a:t>‹#›</a:t>
            </a:fld>
            <a:endParaRPr lang="en-GB"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42792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E66DE0D-E678-4879-AE1B-AA02C22C3673}" type="datetimeFigureOut">
              <a:rPr lang="en-GB" smtClean="0"/>
              <a:t>10/06/2026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0219ED-88CC-4EB8-B41E-D356EAB281B0}" type="slidenum">
              <a:rPr lang="en-GB" smtClean="0"/>
              <a:t>‹#›</a:t>
            </a:fld>
            <a:endParaRPr lang="en-GB" dirty="0"/>
          </a:p>
        </p:txBody>
      </p:sp>
    </p:spTree>
    <p:extLst>
      <p:ext uri="{BB962C8B-B14F-4D97-AF65-F5344CB8AC3E}">
        <p14:creationId xmlns:p14="http://schemas.microsoft.com/office/powerpoint/2010/main" val="20609063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GB"/>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E66DE0D-E678-4879-AE1B-AA02C22C3673}" type="datetimeFigureOut">
              <a:rPr lang="en-GB" smtClean="0"/>
              <a:t>10/06/2026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0219ED-88CC-4EB8-B41E-D356EAB281B0}" type="slidenum">
              <a:rPr lang="en-GB" smtClean="0"/>
              <a:t>‹#›</a:t>
            </a:fld>
            <a:endParaRPr lang="en-GB"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4455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GB"/>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AE66DE0D-E678-4879-AE1B-AA02C22C3673}" type="datetimeFigureOut">
              <a:rPr lang="en-GB" smtClean="0"/>
              <a:t>10/06/2026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0219ED-88CC-4EB8-B41E-D356EAB281B0}" type="slidenum">
              <a:rPr lang="en-GB" smtClean="0"/>
              <a:t>‹#›</a:t>
            </a:fld>
            <a:endParaRPr lang="en-GB" dirty="0"/>
          </a:p>
        </p:txBody>
      </p:sp>
    </p:spTree>
    <p:extLst>
      <p:ext uri="{BB962C8B-B14F-4D97-AF65-F5344CB8AC3E}">
        <p14:creationId xmlns:p14="http://schemas.microsoft.com/office/powerpoint/2010/main" val="16019360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GB"/>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AE66DE0D-E678-4879-AE1B-AA02C22C3673}" type="datetimeFigureOut">
              <a:rPr lang="en-GB" smtClean="0"/>
              <a:t>10/06/2026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E0219ED-88CC-4EB8-B41E-D356EAB281B0}" type="slidenum">
              <a:rPr lang="en-GB" smtClean="0"/>
              <a:t>‹#›</a:t>
            </a:fld>
            <a:endParaRPr lang="en-GB" dirty="0"/>
          </a:p>
        </p:txBody>
      </p:sp>
    </p:spTree>
    <p:extLst>
      <p:ext uri="{BB962C8B-B14F-4D97-AF65-F5344CB8AC3E}">
        <p14:creationId xmlns:p14="http://schemas.microsoft.com/office/powerpoint/2010/main" val="469216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AE66DE0D-E678-4879-AE1B-AA02C22C3673}" type="datetimeFigureOut">
              <a:rPr lang="en-GB" smtClean="0"/>
              <a:t>10/06/2026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E0219ED-88CC-4EB8-B41E-D356EAB281B0}" type="slidenum">
              <a:rPr lang="en-GB" smtClean="0"/>
              <a:t>‹#›</a:t>
            </a:fld>
            <a:endParaRPr lang="en-GB" dirty="0"/>
          </a:p>
        </p:txBody>
      </p:sp>
    </p:spTree>
    <p:extLst>
      <p:ext uri="{BB962C8B-B14F-4D97-AF65-F5344CB8AC3E}">
        <p14:creationId xmlns:p14="http://schemas.microsoft.com/office/powerpoint/2010/main" val="1575749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 name="Date Placeholder 6"/>
          <p:cNvSpPr>
            <a:spLocks noGrp="1"/>
          </p:cNvSpPr>
          <p:nvPr>
            <p:ph type="dt" sz="half" idx="10"/>
          </p:nvPr>
        </p:nvSpPr>
        <p:spPr/>
        <p:txBody>
          <a:bodyPr/>
          <a:lstStyle/>
          <a:p>
            <a:fld id="{AE66DE0D-E678-4879-AE1B-AA02C22C3673}" type="datetimeFigureOut">
              <a:rPr lang="en-GB" smtClean="0"/>
              <a:t>10/06/2026</a:t>
            </a:fld>
            <a:endParaRPr lang="en-GB"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dirty="0"/>
          </a:p>
        </p:txBody>
      </p:sp>
      <p:sp>
        <p:nvSpPr>
          <p:cNvPr id="9" name="Slide Number Placeholder 8"/>
          <p:cNvSpPr>
            <a:spLocks noGrp="1"/>
          </p:cNvSpPr>
          <p:nvPr>
            <p:ph type="sldNum" sz="quarter" idx="12"/>
          </p:nvPr>
        </p:nvSpPr>
        <p:spPr/>
        <p:txBody>
          <a:bodyPr/>
          <a:lstStyle/>
          <a:p>
            <a:fld id="{DE0219ED-88CC-4EB8-B41E-D356EAB281B0}" type="slidenum">
              <a:rPr lang="en-GB" smtClean="0"/>
              <a:t>‹#›</a:t>
            </a:fld>
            <a:endParaRPr lang="en-GB" dirty="0"/>
          </a:p>
        </p:txBody>
      </p:sp>
    </p:spTree>
    <p:extLst>
      <p:ext uri="{BB962C8B-B14F-4D97-AF65-F5344CB8AC3E}">
        <p14:creationId xmlns:p14="http://schemas.microsoft.com/office/powerpoint/2010/main" val="4112083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GB"/>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AE66DE0D-E678-4879-AE1B-AA02C22C3673}" type="datetimeFigureOut">
              <a:rPr lang="en-GB" smtClean="0"/>
              <a:t>10/06/2026</a:t>
            </a:fld>
            <a:endParaRPr lang="en-GB"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E0219ED-88CC-4EB8-B41E-D356EAB281B0}" type="slidenum">
              <a:rPr lang="en-GB" smtClean="0"/>
              <a:t>‹#›</a:t>
            </a:fld>
            <a:endParaRPr lang="en-GB" dirty="0"/>
          </a:p>
        </p:txBody>
      </p:sp>
    </p:spTree>
    <p:extLst>
      <p:ext uri="{BB962C8B-B14F-4D97-AF65-F5344CB8AC3E}">
        <p14:creationId xmlns:p14="http://schemas.microsoft.com/office/powerpoint/2010/main" val="3418430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AE66DE0D-E678-4879-AE1B-AA02C22C3673}" type="datetimeFigureOut">
              <a:rPr lang="en-GB" smtClean="0"/>
              <a:t>10/06/2026</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E0219ED-88CC-4EB8-B41E-D356EAB281B0}" type="slidenum">
              <a:rPr lang="en-GB" smtClean="0"/>
              <a:t>‹#›</a:t>
            </a:fld>
            <a:endParaRPr lang="en-GB" dirty="0"/>
          </a:p>
        </p:txBody>
      </p:sp>
    </p:spTree>
    <p:extLst>
      <p:ext uri="{BB962C8B-B14F-4D97-AF65-F5344CB8AC3E}">
        <p14:creationId xmlns:p14="http://schemas.microsoft.com/office/powerpoint/2010/main" val="3320776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E66DE0D-E678-4879-AE1B-AA02C22C3673}" type="datetimeFigureOut">
              <a:rPr lang="en-GB" smtClean="0"/>
              <a:t>10/06/2026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0219ED-88CC-4EB8-B41E-D356EAB281B0}" type="slidenum">
              <a:rPr lang="en-GB" smtClean="0"/>
              <a:t>‹#›</a:t>
            </a:fld>
            <a:endParaRPr lang="en-GB" dirty="0"/>
          </a:p>
        </p:txBody>
      </p:sp>
    </p:spTree>
    <p:extLst>
      <p:ext uri="{BB962C8B-B14F-4D97-AF65-F5344CB8AC3E}">
        <p14:creationId xmlns:p14="http://schemas.microsoft.com/office/powerpoint/2010/main" val="4068981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E66DE0D-E678-4879-AE1B-AA02C22C3673}" type="datetimeFigureOut">
              <a:rPr lang="en-GB" smtClean="0"/>
              <a:t>10/06/2026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0219ED-88CC-4EB8-B41E-D356EAB281B0}" type="slidenum">
              <a:rPr lang="en-GB" smtClean="0"/>
              <a:t>‹#›</a:t>
            </a:fld>
            <a:endParaRPr lang="en-GB" dirty="0"/>
          </a:p>
        </p:txBody>
      </p:sp>
    </p:spTree>
    <p:extLst>
      <p:ext uri="{BB962C8B-B14F-4D97-AF65-F5344CB8AC3E}">
        <p14:creationId xmlns:p14="http://schemas.microsoft.com/office/powerpoint/2010/main" val="16915296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AE66DE0D-E678-4879-AE1B-AA02C22C3673}" type="datetimeFigureOut">
              <a:rPr lang="en-GB" smtClean="0"/>
              <a:t>10/06/2026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0219ED-88CC-4EB8-B41E-D356EAB281B0}" type="slidenum">
              <a:rPr lang="en-GB" smtClean="0"/>
              <a:t>‹#›</a:t>
            </a:fld>
            <a:endParaRPr lang="en-GB" dirty="0"/>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58327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AE66DE0D-E678-4879-AE1B-AA02C22C3673}" type="datetimeFigureOut">
              <a:rPr lang="en-GB" smtClean="0"/>
              <a:t>10/06/2026</a:t>
            </a:fld>
            <a:endParaRPr lang="en-GB"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DE0219ED-88CC-4EB8-B41E-D356EAB281B0}" type="slidenum">
              <a:rPr lang="en-GB" smtClean="0"/>
              <a:t>‹#›</a:t>
            </a:fld>
            <a:endParaRPr lang="en-GB"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1242964"/>
      </p:ext>
    </p:extLst>
  </p:cSld>
  <p:clrMap bg1="lt1" tx1="dk1" bg2="lt2" tx2="dk2" accent1="accent1" accent2="accent2" accent3="accent3" accent4="accent4" accent5="accent5" accent6="accent6" hlink="hlink" folHlink="folHlink"/>
  <p:sldLayoutIdLst>
    <p:sldLayoutId id="2147484130" r:id="rId1"/>
    <p:sldLayoutId id="2147484131" r:id="rId2"/>
    <p:sldLayoutId id="2147484132" r:id="rId3"/>
    <p:sldLayoutId id="2147484133" r:id="rId4"/>
    <p:sldLayoutId id="2147484134" r:id="rId5"/>
    <p:sldLayoutId id="2147484135" r:id="rId6"/>
    <p:sldLayoutId id="2147484136" r:id="rId7"/>
    <p:sldLayoutId id="2147484137" r:id="rId8"/>
    <p:sldLayoutId id="2147484138" r:id="rId9"/>
    <p:sldLayoutId id="2147484139" r:id="rId10"/>
    <p:sldLayoutId id="2147484140" r:id="rId11"/>
    <p:sldLayoutId id="2147484141"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hyperlink" Target="https://eric.org.uk/potty-training/"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34.png"/><Relationship Id="rId3" Type="http://schemas.microsoft.com/office/2007/relationships/hdphoto" Target="../media/hdphoto1.wdp"/><Relationship Id="rId7" Type="http://schemas.openxmlformats.org/officeDocument/2006/relationships/image" Target="../media/image33.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 Id="rId4" Type="http://schemas.openxmlformats.org/officeDocument/2006/relationships/hyperlink" Target="https://www.cloudforedu.org.uk/ofsm/mapledene"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title"/>
          </p:nvPr>
        </p:nvSpPr>
        <p:spPr>
          <a:xfrm>
            <a:off x="4744108" y="3429000"/>
            <a:ext cx="4286830" cy="1325562"/>
          </a:xfrm>
        </p:spPr>
        <p:txBody>
          <a:bodyPr vert="horz" lIns="91440" tIns="45720" rIns="91440" bIns="45720" rtlCol="0" anchor="b">
            <a:normAutofit fontScale="90000"/>
          </a:bodyPr>
          <a:lstStyle/>
          <a:p>
            <a:pPr algn="ct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r>
              <a:rPr lang="en-US" sz="3100" dirty="0">
                <a:latin typeface="Comic Sans MS" panose="030F0702030302020204" pitchFamily="66" charset="0"/>
              </a:rPr>
              <a:t>Welcome to</a:t>
            </a:r>
            <a:br>
              <a:rPr lang="en-US" sz="3100" dirty="0">
                <a:latin typeface="Comic Sans MS" panose="030F0702030302020204" pitchFamily="66" charset="0"/>
              </a:rPr>
            </a:br>
            <a:r>
              <a:rPr lang="en-US" sz="3100" dirty="0">
                <a:latin typeface="Comic Sans MS" panose="030F0702030302020204" pitchFamily="66" charset="0"/>
              </a:rPr>
              <a:t> </a:t>
            </a:r>
          </a:p>
          <a:p>
            <a:pPr algn="ctr"/>
            <a:r>
              <a:rPr lang="en-US" sz="4000" dirty="0">
                <a:latin typeface="Comic Sans MS" panose="030F0702030302020204" pitchFamily="66" charset="0"/>
              </a:rPr>
              <a:t>Mapledene Primary School</a:t>
            </a:r>
            <a:br>
              <a:rPr lang="en-US" sz="1800" dirty="0">
                <a:latin typeface="Comic Sans MS" panose="030F0702030302020204" pitchFamily="66" charset="0"/>
              </a:rPr>
            </a:br>
            <a:endParaRPr lang="en-US" sz="1800" dirty="0">
              <a:latin typeface="Comic Sans MS" panose="030F0702030302020204" pitchFamily="66" charset="0"/>
            </a:endParaRPr>
          </a:p>
        </p:txBody>
      </p:sp>
      <p:sp>
        <p:nvSpPr>
          <p:cNvPr id="6" name="TextBox 5">
            <a:extLst>
              <a:ext uri="{FF2B5EF4-FFF2-40B4-BE49-F238E27FC236}">
                <a16:creationId xmlns:a16="http://schemas.microsoft.com/office/drawing/2014/main" id="{58E2BFFB-4D55-4CDD-B819-B6A089F1BFFB}"/>
              </a:ext>
            </a:extLst>
          </p:cNvPr>
          <p:cNvSpPr txBox="1"/>
          <p:nvPr/>
        </p:nvSpPr>
        <p:spPr>
          <a:xfrm>
            <a:off x="4744108" y="3429000"/>
            <a:ext cx="4346531" cy="4476750"/>
          </a:xfrm>
          <a:prstGeom prst="rect">
            <a:avLst/>
          </a:prstGeom>
        </p:spPr>
        <p:txBody>
          <a:bodyPr vert="horz" lIns="91440" tIns="45720" rIns="91440" bIns="45720" rtlCol="0" anchor="t">
            <a:normAutofit/>
          </a:bodyPr>
          <a:lstStyle/>
          <a:p>
            <a:pPr indent="-182880" algn="ctr" defTabSz="914400">
              <a:spcAft>
                <a:spcPts val="600"/>
              </a:spcAft>
              <a:buClr>
                <a:schemeClr val="accent1"/>
              </a:buClr>
            </a:pPr>
            <a:endParaRPr lang="en-US" dirty="0">
              <a:latin typeface="Comic Sans MS" panose="030F0702030302020204" pitchFamily="66" charset="0"/>
            </a:endParaRPr>
          </a:p>
          <a:p>
            <a:pPr indent="-182880" algn="ctr" defTabSz="914400">
              <a:spcAft>
                <a:spcPts val="600"/>
              </a:spcAft>
              <a:buClr>
                <a:schemeClr val="accent1"/>
              </a:buClr>
            </a:pPr>
            <a:endParaRPr lang="en-US" dirty="0">
              <a:latin typeface="Comic Sans MS" panose="030F0702030302020204" pitchFamily="66" charset="0"/>
            </a:endParaRPr>
          </a:p>
          <a:p>
            <a:pPr indent="-182880" algn="ctr" defTabSz="914400">
              <a:spcAft>
                <a:spcPts val="600"/>
              </a:spcAft>
              <a:buClr>
                <a:schemeClr val="accent1"/>
              </a:buClr>
            </a:pPr>
            <a:endParaRPr lang="en-US" dirty="0">
              <a:latin typeface="Comic Sans MS" panose="030F0702030302020204" pitchFamily="66" charset="0"/>
            </a:endParaRPr>
          </a:p>
          <a:p>
            <a:pPr indent="-182880" algn="ctr" defTabSz="914400">
              <a:spcAft>
                <a:spcPts val="600"/>
              </a:spcAft>
              <a:buClr>
                <a:schemeClr val="accent1"/>
              </a:buClr>
            </a:pPr>
            <a:r>
              <a:rPr lang="en-US" sz="2800" dirty="0">
                <a:latin typeface="Comic Sans MS" panose="030F0702030302020204" pitchFamily="66" charset="0"/>
                <a:ea typeface="+mj-ea"/>
                <a:cs typeface="+mj-cs"/>
              </a:rPr>
              <a:t>Information for new starters:</a:t>
            </a:r>
          </a:p>
          <a:p>
            <a:pPr indent="-182880" algn="ctr" defTabSz="914400">
              <a:spcAft>
                <a:spcPts val="600"/>
              </a:spcAft>
              <a:buClr>
                <a:schemeClr val="accent1"/>
              </a:buClr>
            </a:pPr>
            <a:r>
              <a:rPr lang="en-US" sz="2800" dirty="0">
                <a:latin typeface="Comic Sans MS" panose="030F0702030302020204" pitchFamily="66" charset="0"/>
                <a:ea typeface="+mj-ea"/>
                <a:cs typeface="+mj-cs"/>
              </a:rPr>
              <a:t>Reception 2026</a:t>
            </a:r>
            <a:endParaRPr lang="en-US" sz="2800" dirty="0">
              <a:latin typeface="Comic Sans MS" panose="030F0702030302020204" pitchFamily="66" charset="0"/>
              <a:ea typeface="+mj-ea"/>
              <a:cs typeface="Calibri Light"/>
            </a:endParaRPr>
          </a:p>
        </p:txBody>
      </p:sp>
      <p:pic>
        <p:nvPicPr>
          <p:cNvPr id="12" name="Picture 11">
            <a:extLst>
              <a:ext uri="{FF2B5EF4-FFF2-40B4-BE49-F238E27FC236}">
                <a16:creationId xmlns:a16="http://schemas.microsoft.com/office/drawing/2014/main" id="{1EB8153B-E08A-4D73-929A-95555EB9B819}"/>
              </a:ext>
            </a:extLst>
          </p:cNvPr>
          <p:cNvPicPr>
            <a:picLocks noChangeAspect="1"/>
          </p:cNvPicPr>
          <p:nvPr/>
        </p:nvPicPr>
        <p:blipFill rotWithShape="1">
          <a:blip r:embed="rId2">
            <a:extLst>
              <a:ext uri="{28A0092B-C50C-407E-A947-70E740481C1C}">
                <a14:useLocalDpi xmlns:a14="http://schemas.microsoft.com/office/drawing/2010/main" val="0"/>
              </a:ext>
            </a:extLst>
          </a:blip>
          <a:srcRect l="22265" r="22931"/>
          <a:stretch/>
        </p:blipFill>
        <p:spPr>
          <a:xfrm>
            <a:off x="113062" y="1132550"/>
            <a:ext cx="4706748" cy="4085596"/>
          </a:xfrm>
          <a:prstGeom prst="rect">
            <a:avLst/>
          </a:prstGeom>
        </p:spPr>
      </p:pic>
      <p:pic>
        <p:nvPicPr>
          <p:cNvPr id="9" name="Picture 8">
            <a:extLst>
              <a:ext uri="{FF2B5EF4-FFF2-40B4-BE49-F238E27FC236}">
                <a16:creationId xmlns:a16="http://schemas.microsoft.com/office/drawing/2014/main" id="{DDF5B01F-58BD-4899-AE2E-A89BEFBABD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2661" y="-829337"/>
            <a:ext cx="4010025" cy="4004685"/>
          </a:xfrm>
          <a:prstGeom prst="rect">
            <a:avLst/>
          </a:prstGeom>
        </p:spPr>
      </p:pic>
    </p:spTree>
    <p:extLst>
      <p:ext uri="{BB962C8B-B14F-4D97-AF65-F5344CB8AC3E}">
        <p14:creationId xmlns:p14="http://schemas.microsoft.com/office/powerpoint/2010/main" val="2613629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7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202E9-EF50-4965-B32C-F47E8E4842E2}"/>
              </a:ext>
            </a:extLst>
          </p:cNvPr>
          <p:cNvSpPr>
            <a:spLocks noGrp="1"/>
          </p:cNvSpPr>
          <p:nvPr>
            <p:ph type="title"/>
          </p:nvPr>
        </p:nvSpPr>
        <p:spPr>
          <a:xfrm>
            <a:off x="476250" y="640823"/>
            <a:ext cx="2563994" cy="5583148"/>
          </a:xfrm>
        </p:spPr>
        <p:txBody>
          <a:bodyPr anchor="ctr">
            <a:normAutofit/>
          </a:bodyPr>
          <a:lstStyle/>
          <a:p>
            <a:r>
              <a:rPr lang="en-GB" sz="4700" dirty="0">
                <a:latin typeface="Comic Sans MS" panose="030F0702030302020204" pitchFamily="66" charset="0"/>
              </a:rPr>
              <a:t>About this evening​</a:t>
            </a:r>
          </a:p>
        </p:txBody>
      </p:sp>
      <p:graphicFrame>
        <p:nvGraphicFramePr>
          <p:cNvPr id="5" name="Content Placeholder 2">
            <a:extLst>
              <a:ext uri="{FF2B5EF4-FFF2-40B4-BE49-F238E27FC236}">
                <a16:creationId xmlns:a16="http://schemas.microsoft.com/office/drawing/2014/main" id="{3A75C5DE-5408-9B1C-9A1B-5BE8BCF20BB8}"/>
              </a:ext>
            </a:extLst>
          </p:cNvPr>
          <p:cNvGraphicFramePr>
            <a:graphicFrameLocks noGrp="1"/>
          </p:cNvGraphicFramePr>
          <p:nvPr>
            <p:ph idx="1"/>
            <p:extLst>
              <p:ext uri="{D42A27DB-BD31-4B8C-83A1-F6EECF244321}">
                <p14:modId xmlns:p14="http://schemas.microsoft.com/office/powerpoint/2010/main" val="1373592061"/>
              </p:ext>
            </p:extLst>
          </p:nvPr>
        </p:nvGraphicFramePr>
        <p:xfrm>
          <a:off x="3486012" y="640822"/>
          <a:ext cx="5406145"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9224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alpha val="76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99090" y="62363"/>
            <a:ext cx="8062309" cy="708962"/>
          </a:xfrm>
        </p:spPr>
        <p:txBody>
          <a:bodyPr>
            <a:normAutofit/>
          </a:bodyPr>
          <a:lstStyle/>
          <a:p>
            <a:r>
              <a:rPr lang="en-GB" sz="3100" u="sng" dirty="0">
                <a:solidFill>
                  <a:schemeClr val="bg1"/>
                </a:solidFill>
                <a:latin typeface="Comic Sans MS" panose="030F0702030302020204" pitchFamily="66" charset="0"/>
              </a:rPr>
              <a:t>Meet the staff</a:t>
            </a:r>
          </a:p>
        </p:txBody>
      </p:sp>
      <p:grpSp>
        <p:nvGrpSpPr>
          <p:cNvPr id="28" name="Group 27">
            <a:extLst>
              <a:ext uri="{FF2B5EF4-FFF2-40B4-BE49-F238E27FC236}">
                <a16:creationId xmlns:a16="http://schemas.microsoft.com/office/drawing/2014/main" id="{1C0870E4-7607-4D38-B784-EDF50EBC8E4A}"/>
              </a:ext>
            </a:extLst>
          </p:cNvPr>
          <p:cNvGrpSpPr/>
          <p:nvPr/>
        </p:nvGrpSpPr>
        <p:grpSpPr>
          <a:xfrm>
            <a:off x="768443" y="683658"/>
            <a:ext cx="7335467" cy="5527282"/>
            <a:chOff x="853759" y="1184986"/>
            <a:chExt cx="7335467" cy="5527282"/>
          </a:xfrm>
        </p:grpSpPr>
        <p:grpSp>
          <p:nvGrpSpPr>
            <p:cNvPr id="15" name="Group 14">
              <a:extLst>
                <a:ext uri="{FF2B5EF4-FFF2-40B4-BE49-F238E27FC236}">
                  <a16:creationId xmlns:a16="http://schemas.microsoft.com/office/drawing/2014/main" id="{550E09F4-387A-45CE-9B9F-12A7B10602AB}"/>
                </a:ext>
              </a:extLst>
            </p:cNvPr>
            <p:cNvGrpSpPr/>
            <p:nvPr/>
          </p:nvGrpSpPr>
          <p:grpSpPr>
            <a:xfrm>
              <a:off x="853759" y="1184986"/>
              <a:ext cx="7335467" cy="2831005"/>
              <a:chOff x="853759" y="1545706"/>
              <a:chExt cx="7335467" cy="2831005"/>
            </a:xfrm>
          </p:grpSpPr>
          <p:grpSp>
            <p:nvGrpSpPr>
              <p:cNvPr id="11" name="Group 10">
                <a:extLst>
                  <a:ext uri="{FF2B5EF4-FFF2-40B4-BE49-F238E27FC236}">
                    <a16:creationId xmlns:a16="http://schemas.microsoft.com/office/drawing/2014/main" id="{010372DA-20E1-479D-A427-1B89DFC688DC}"/>
                  </a:ext>
                </a:extLst>
              </p:cNvPr>
              <p:cNvGrpSpPr/>
              <p:nvPr/>
            </p:nvGrpSpPr>
            <p:grpSpPr>
              <a:xfrm>
                <a:off x="874923" y="1545706"/>
                <a:ext cx="7314303" cy="2171492"/>
                <a:chOff x="477849" y="1495714"/>
                <a:chExt cx="7314303" cy="2171492"/>
              </a:xfrm>
            </p:grpSpPr>
            <p:pic>
              <p:nvPicPr>
                <p:cNvPr id="4" name="Picture 3">
                  <a:extLst>
                    <a:ext uri="{FF2B5EF4-FFF2-40B4-BE49-F238E27FC236}">
                      <a16:creationId xmlns:a16="http://schemas.microsoft.com/office/drawing/2014/main" id="{23B318A5-71F2-4B3F-B8F3-76290AD832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6957" y="1495714"/>
                  <a:ext cx="1705195" cy="2171491"/>
                </a:xfrm>
                <a:prstGeom prst="rect">
                  <a:avLst/>
                </a:prstGeom>
              </p:spPr>
            </p:pic>
            <p:pic>
              <p:nvPicPr>
                <p:cNvPr id="6" name="Picture 5">
                  <a:extLst>
                    <a:ext uri="{FF2B5EF4-FFF2-40B4-BE49-F238E27FC236}">
                      <a16:creationId xmlns:a16="http://schemas.microsoft.com/office/drawing/2014/main" id="{C069122A-A852-4261-BC62-173F93D6D5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47552" y="1495714"/>
                  <a:ext cx="1705196" cy="2171492"/>
                </a:xfrm>
                <a:prstGeom prst="rect">
                  <a:avLst/>
                </a:prstGeom>
              </p:spPr>
            </p:pic>
            <p:pic>
              <p:nvPicPr>
                <p:cNvPr id="8" name="Picture 7">
                  <a:extLst>
                    <a:ext uri="{FF2B5EF4-FFF2-40B4-BE49-F238E27FC236}">
                      <a16:creationId xmlns:a16="http://schemas.microsoft.com/office/drawing/2014/main" id="{DC2E5742-3EE1-498A-88B6-98B7571C4AB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7255" y="1495714"/>
                  <a:ext cx="1705195" cy="2171491"/>
                </a:xfrm>
                <a:prstGeom prst="rect">
                  <a:avLst/>
                </a:prstGeom>
              </p:spPr>
            </p:pic>
            <p:pic>
              <p:nvPicPr>
                <p:cNvPr id="10" name="Picture 9">
                  <a:extLst>
                    <a:ext uri="{FF2B5EF4-FFF2-40B4-BE49-F238E27FC236}">
                      <a16:creationId xmlns:a16="http://schemas.microsoft.com/office/drawing/2014/main" id="{2EF34C0D-B6CB-40E8-AA66-D51C8E457FF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7849" y="1495714"/>
                  <a:ext cx="1705196" cy="2171491"/>
                </a:xfrm>
                <a:prstGeom prst="rect">
                  <a:avLst/>
                </a:prstGeom>
              </p:spPr>
            </p:pic>
          </p:grpSp>
          <p:sp>
            <p:nvSpPr>
              <p:cNvPr id="12" name="TextBox 11">
                <a:extLst>
                  <a:ext uri="{FF2B5EF4-FFF2-40B4-BE49-F238E27FC236}">
                    <a16:creationId xmlns:a16="http://schemas.microsoft.com/office/drawing/2014/main" id="{99ADB353-EFBA-4A3B-B5B9-55A0DDC9EE72}"/>
                  </a:ext>
                </a:extLst>
              </p:cNvPr>
              <p:cNvSpPr txBox="1"/>
              <p:nvPr/>
            </p:nvSpPr>
            <p:spPr>
              <a:xfrm>
                <a:off x="853759" y="3696524"/>
                <a:ext cx="1747524" cy="461665"/>
              </a:xfrm>
              <a:prstGeom prst="rect">
                <a:avLst/>
              </a:prstGeom>
              <a:noFill/>
            </p:spPr>
            <p:txBody>
              <a:bodyPr wrap="square" rtlCol="0">
                <a:spAutoFit/>
              </a:bodyPr>
              <a:lstStyle/>
              <a:p>
                <a:pPr algn="ctr"/>
                <a:r>
                  <a:rPr lang="en-GB" sz="1200" dirty="0">
                    <a:solidFill>
                      <a:schemeClr val="bg1"/>
                    </a:solidFill>
                    <a:latin typeface="Comic Sans MS" panose="030F0702030302020204" pitchFamily="66" charset="0"/>
                  </a:rPr>
                  <a:t>Mr Hyde Headteacher</a:t>
                </a:r>
                <a:endParaRPr lang="en-GB" sz="1400" dirty="0">
                  <a:solidFill>
                    <a:schemeClr val="bg1"/>
                  </a:solidFill>
                  <a:latin typeface="Comic Sans MS" panose="030F0702030302020204" pitchFamily="66" charset="0"/>
                </a:endParaRPr>
              </a:p>
            </p:txBody>
          </p:sp>
          <p:sp>
            <p:nvSpPr>
              <p:cNvPr id="19" name="TextBox 18">
                <a:extLst>
                  <a:ext uri="{FF2B5EF4-FFF2-40B4-BE49-F238E27FC236}">
                    <a16:creationId xmlns:a16="http://schemas.microsoft.com/office/drawing/2014/main" id="{C433E377-CD99-4F49-BD10-894E51A6505D}"/>
                  </a:ext>
                </a:extLst>
              </p:cNvPr>
              <p:cNvSpPr txBox="1"/>
              <p:nvPr/>
            </p:nvSpPr>
            <p:spPr>
              <a:xfrm>
                <a:off x="2687582" y="3717075"/>
                <a:ext cx="1884418" cy="461665"/>
              </a:xfrm>
              <a:prstGeom prst="rect">
                <a:avLst/>
              </a:prstGeom>
              <a:noFill/>
            </p:spPr>
            <p:txBody>
              <a:bodyPr wrap="square" rtlCol="0">
                <a:spAutoFit/>
              </a:bodyPr>
              <a:lstStyle/>
              <a:p>
                <a:pPr algn="ctr"/>
                <a:r>
                  <a:rPr lang="en-GB" sz="1200" dirty="0">
                    <a:solidFill>
                      <a:schemeClr val="bg1"/>
                    </a:solidFill>
                    <a:latin typeface="Comic Sans MS" panose="030F0702030302020204" pitchFamily="66" charset="0"/>
                  </a:rPr>
                  <a:t>Miss Faulkner  Assistant Headteacher</a:t>
                </a:r>
              </a:p>
            </p:txBody>
          </p:sp>
          <p:sp>
            <p:nvSpPr>
              <p:cNvPr id="20" name="TextBox 19">
                <a:extLst>
                  <a:ext uri="{FF2B5EF4-FFF2-40B4-BE49-F238E27FC236}">
                    <a16:creationId xmlns:a16="http://schemas.microsoft.com/office/drawing/2014/main" id="{F3E95745-9868-4672-A0D2-B741A2644123}"/>
                  </a:ext>
                </a:extLst>
              </p:cNvPr>
              <p:cNvSpPr txBox="1"/>
              <p:nvPr/>
            </p:nvSpPr>
            <p:spPr>
              <a:xfrm>
                <a:off x="4456271" y="3730380"/>
                <a:ext cx="1970717" cy="646331"/>
              </a:xfrm>
              <a:prstGeom prst="rect">
                <a:avLst/>
              </a:prstGeom>
              <a:noFill/>
            </p:spPr>
            <p:txBody>
              <a:bodyPr wrap="square" rtlCol="0">
                <a:spAutoFit/>
              </a:bodyPr>
              <a:lstStyle/>
              <a:p>
                <a:pPr algn="ctr"/>
                <a:r>
                  <a:rPr lang="en-GB" sz="1200" dirty="0">
                    <a:solidFill>
                      <a:schemeClr val="bg1"/>
                    </a:solidFill>
                    <a:latin typeface="Comic Sans MS" panose="030F0702030302020204" pitchFamily="66" charset="0"/>
                  </a:rPr>
                  <a:t>Miss Johnson</a:t>
                </a:r>
              </a:p>
              <a:p>
                <a:pPr algn="ctr"/>
                <a:r>
                  <a:rPr lang="en-GB" sz="1200" dirty="0">
                    <a:solidFill>
                      <a:schemeClr val="bg1"/>
                    </a:solidFill>
                    <a:latin typeface="Comic Sans MS" panose="030F0702030302020204" pitchFamily="66" charset="0"/>
                  </a:rPr>
                  <a:t>Assistant  Headteacher </a:t>
                </a:r>
              </a:p>
              <a:p>
                <a:pPr algn="ctr"/>
                <a:r>
                  <a:rPr lang="en-GB" sz="1200" dirty="0">
                    <a:solidFill>
                      <a:schemeClr val="bg1"/>
                    </a:solidFill>
                    <a:latin typeface="Comic Sans MS" panose="030F0702030302020204" pitchFamily="66" charset="0"/>
                  </a:rPr>
                  <a:t>and SENDCo</a:t>
                </a:r>
              </a:p>
            </p:txBody>
          </p:sp>
          <p:sp>
            <p:nvSpPr>
              <p:cNvPr id="22" name="TextBox 21">
                <a:extLst>
                  <a:ext uri="{FF2B5EF4-FFF2-40B4-BE49-F238E27FC236}">
                    <a16:creationId xmlns:a16="http://schemas.microsoft.com/office/drawing/2014/main" id="{1AB90A52-F2B4-47B4-B41A-BBCB8AEBE368}"/>
                  </a:ext>
                </a:extLst>
              </p:cNvPr>
              <p:cNvSpPr txBox="1"/>
              <p:nvPr/>
            </p:nvSpPr>
            <p:spPr>
              <a:xfrm>
                <a:off x="6426988" y="3696524"/>
                <a:ext cx="1705195" cy="646331"/>
              </a:xfrm>
              <a:prstGeom prst="rect">
                <a:avLst/>
              </a:prstGeom>
              <a:noFill/>
            </p:spPr>
            <p:txBody>
              <a:bodyPr wrap="square" rtlCol="0">
                <a:spAutoFit/>
              </a:bodyPr>
              <a:lstStyle/>
              <a:p>
                <a:pPr algn="ctr"/>
                <a:r>
                  <a:rPr lang="en-GB" sz="1200" dirty="0">
                    <a:solidFill>
                      <a:schemeClr val="bg1"/>
                    </a:solidFill>
                    <a:latin typeface="Comic Sans MS" panose="030F0702030302020204" pitchFamily="66" charset="0"/>
                  </a:rPr>
                  <a:t>Mrs Mason</a:t>
                </a:r>
              </a:p>
              <a:p>
                <a:pPr algn="ctr"/>
                <a:r>
                  <a:rPr lang="en-GB" sz="1200" dirty="0">
                    <a:solidFill>
                      <a:schemeClr val="bg1"/>
                    </a:solidFill>
                    <a:latin typeface="Comic Sans MS" panose="030F0702030302020204" pitchFamily="66" charset="0"/>
                  </a:rPr>
                  <a:t>EYFS Lead and Class Teacher</a:t>
                </a:r>
              </a:p>
            </p:txBody>
          </p:sp>
        </p:grpSp>
        <p:grpSp>
          <p:nvGrpSpPr>
            <p:cNvPr id="27" name="Group 26">
              <a:extLst>
                <a:ext uri="{FF2B5EF4-FFF2-40B4-BE49-F238E27FC236}">
                  <a16:creationId xmlns:a16="http://schemas.microsoft.com/office/drawing/2014/main" id="{4809E8F2-C1A9-4037-B484-77108585DF0C}"/>
                </a:ext>
              </a:extLst>
            </p:cNvPr>
            <p:cNvGrpSpPr/>
            <p:nvPr/>
          </p:nvGrpSpPr>
          <p:grpSpPr>
            <a:xfrm>
              <a:off x="1455254" y="4042637"/>
              <a:ext cx="5874386" cy="2669631"/>
              <a:chOff x="1455254" y="4042637"/>
              <a:chExt cx="5874386" cy="2669631"/>
            </a:xfrm>
          </p:grpSpPr>
          <p:grpSp>
            <p:nvGrpSpPr>
              <p:cNvPr id="26" name="Group 25">
                <a:extLst>
                  <a:ext uri="{FF2B5EF4-FFF2-40B4-BE49-F238E27FC236}">
                    <a16:creationId xmlns:a16="http://schemas.microsoft.com/office/drawing/2014/main" id="{74CBDE3B-81C9-461C-8CC8-926805972F92}"/>
                  </a:ext>
                </a:extLst>
              </p:cNvPr>
              <p:cNvGrpSpPr/>
              <p:nvPr/>
            </p:nvGrpSpPr>
            <p:grpSpPr>
              <a:xfrm>
                <a:off x="1455254" y="4042637"/>
                <a:ext cx="5763304" cy="2235379"/>
                <a:chOff x="1455254" y="4066710"/>
                <a:chExt cx="5763304" cy="2235379"/>
              </a:xfrm>
            </p:grpSpPr>
            <p:pic>
              <p:nvPicPr>
                <p:cNvPr id="23" name="Picture 22">
                  <a:extLst>
                    <a:ext uri="{FF2B5EF4-FFF2-40B4-BE49-F238E27FC236}">
                      <a16:creationId xmlns:a16="http://schemas.microsoft.com/office/drawing/2014/main" id="{CD35B40B-F3CD-43EF-96DA-121CC82492B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99009" y="4080002"/>
                  <a:ext cx="1719549" cy="2222087"/>
                </a:xfrm>
                <a:prstGeom prst="rect">
                  <a:avLst/>
                </a:prstGeom>
              </p:spPr>
            </p:pic>
            <p:pic>
              <p:nvPicPr>
                <p:cNvPr id="25" name="Picture 24">
                  <a:extLst>
                    <a:ext uri="{FF2B5EF4-FFF2-40B4-BE49-F238E27FC236}">
                      <a16:creationId xmlns:a16="http://schemas.microsoft.com/office/drawing/2014/main" id="{48E4924D-9FCB-48CC-89C0-DEF9E46AABCD}"/>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15970" b="10597"/>
                <a:stretch/>
              </p:blipFill>
              <p:spPr>
                <a:xfrm>
                  <a:off x="1455254" y="4066710"/>
                  <a:ext cx="1749085" cy="2222087"/>
                </a:xfrm>
                <a:prstGeom prst="rect">
                  <a:avLst/>
                </a:prstGeom>
              </p:spPr>
            </p:pic>
          </p:grpSp>
          <p:sp>
            <p:nvSpPr>
              <p:cNvPr id="32" name="TextBox 31">
                <a:extLst>
                  <a:ext uri="{FF2B5EF4-FFF2-40B4-BE49-F238E27FC236}">
                    <a16:creationId xmlns:a16="http://schemas.microsoft.com/office/drawing/2014/main" id="{1FB73174-9A52-41CE-8CBA-20FAB74291BB}"/>
                  </a:ext>
                </a:extLst>
              </p:cNvPr>
              <p:cNvSpPr txBox="1"/>
              <p:nvPr/>
            </p:nvSpPr>
            <p:spPr>
              <a:xfrm>
                <a:off x="1466616" y="6214004"/>
                <a:ext cx="1726360" cy="461665"/>
              </a:xfrm>
              <a:prstGeom prst="rect">
                <a:avLst/>
              </a:prstGeom>
              <a:noFill/>
            </p:spPr>
            <p:txBody>
              <a:bodyPr wrap="square" rtlCol="0">
                <a:spAutoFit/>
              </a:bodyPr>
              <a:lstStyle/>
              <a:p>
                <a:pPr algn="ctr"/>
                <a:r>
                  <a:rPr lang="en-GB" sz="1200" dirty="0">
                    <a:solidFill>
                      <a:schemeClr val="bg1"/>
                    </a:solidFill>
                    <a:latin typeface="Comic Sans MS" panose="030F0702030302020204" pitchFamily="66" charset="0"/>
                  </a:rPr>
                  <a:t>Mrs Walsh </a:t>
                </a:r>
              </a:p>
              <a:p>
                <a:pPr algn="ctr"/>
                <a:r>
                  <a:rPr lang="en-GB" sz="1200" dirty="0">
                    <a:solidFill>
                      <a:schemeClr val="bg1"/>
                    </a:solidFill>
                    <a:latin typeface="Comic Sans MS" panose="030F0702030302020204" pitchFamily="66" charset="0"/>
                  </a:rPr>
                  <a:t>Class Teacher</a:t>
                </a:r>
                <a:endParaRPr lang="en-GB" sz="1400" dirty="0">
                  <a:solidFill>
                    <a:schemeClr val="bg1"/>
                  </a:solidFill>
                  <a:latin typeface="Comic Sans MS" panose="030F0702030302020204" pitchFamily="66" charset="0"/>
                </a:endParaRPr>
              </a:p>
            </p:txBody>
          </p:sp>
          <p:sp>
            <p:nvSpPr>
              <p:cNvPr id="33" name="TextBox 32">
                <a:extLst>
                  <a:ext uri="{FF2B5EF4-FFF2-40B4-BE49-F238E27FC236}">
                    <a16:creationId xmlns:a16="http://schemas.microsoft.com/office/drawing/2014/main" id="{85A0F8E1-16AE-41A3-87DF-A3917DBF9C16}"/>
                  </a:ext>
                </a:extLst>
              </p:cNvPr>
              <p:cNvSpPr txBox="1"/>
              <p:nvPr/>
            </p:nvSpPr>
            <p:spPr>
              <a:xfrm>
                <a:off x="3539134" y="6214004"/>
                <a:ext cx="1747524" cy="461665"/>
              </a:xfrm>
              <a:prstGeom prst="rect">
                <a:avLst/>
              </a:prstGeom>
              <a:noFill/>
            </p:spPr>
            <p:txBody>
              <a:bodyPr wrap="square" rtlCol="0">
                <a:spAutoFit/>
              </a:bodyPr>
              <a:lstStyle/>
              <a:p>
                <a:pPr algn="ctr"/>
                <a:r>
                  <a:rPr lang="en-GB" sz="1200" dirty="0">
                    <a:solidFill>
                      <a:schemeClr val="bg1"/>
                    </a:solidFill>
                    <a:latin typeface="Comic Sans MS" panose="030F0702030302020204" pitchFamily="66" charset="0"/>
                  </a:rPr>
                  <a:t>Miss Young</a:t>
                </a:r>
              </a:p>
              <a:p>
                <a:pPr algn="ctr"/>
                <a:r>
                  <a:rPr lang="en-GB" sz="1200" dirty="0">
                    <a:solidFill>
                      <a:schemeClr val="bg1"/>
                    </a:solidFill>
                    <a:latin typeface="Comic Sans MS" panose="030F0702030302020204" pitchFamily="66" charset="0"/>
                  </a:rPr>
                  <a:t>Class Teacher</a:t>
                </a:r>
                <a:endParaRPr lang="en-GB" sz="1400" dirty="0">
                  <a:solidFill>
                    <a:schemeClr val="bg1"/>
                  </a:solidFill>
                  <a:latin typeface="Comic Sans MS" panose="030F0702030302020204" pitchFamily="66" charset="0"/>
                </a:endParaRPr>
              </a:p>
            </p:txBody>
          </p:sp>
          <p:sp>
            <p:nvSpPr>
              <p:cNvPr id="34" name="TextBox 33">
                <a:extLst>
                  <a:ext uri="{FF2B5EF4-FFF2-40B4-BE49-F238E27FC236}">
                    <a16:creationId xmlns:a16="http://schemas.microsoft.com/office/drawing/2014/main" id="{4D951473-A32D-4BA7-9C03-78B454DE1AD8}"/>
                  </a:ext>
                </a:extLst>
              </p:cNvPr>
              <p:cNvSpPr txBox="1"/>
              <p:nvPr/>
            </p:nvSpPr>
            <p:spPr>
              <a:xfrm>
                <a:off x="4593165" y="6214005"/>
                <a:ext cx="1722226" cy="307777"/>
              </a:xfrm>
              <a:prstGeom prst="rect">
                <a:avLst/>
              </a:prstGeom>
              <a:noFill/>
            </p:spPr>
            <p:txBody>
              <a:bodyPr wrap="square" rtlCol="0">
                <a:spAutoFit/>
              </a:bodyPr>
              <a:lstStyle/>
              <a:p>
                <a:pPr algn="ctr"/>
                <a:endParaRPr lang="en-GB" sz="1400" dirty="0">
                  <a:solidFill>
                    <a:schemeClr val="bg1"/>
                  </a:solidFill>
                  <a:latin typeface="Comic Sans MS" panose="030F0702030302020204" pitchFamily="66" charset="0"/>
                </a:endParaRPr>
              </a:p>
            </p:txBody>
          </p:sp>
          <p:sp>
            <p:nvSpPr>
              <p:cNvPr id="35" name="TextBox 34">
                <a:extLst>
                  <a:ext uri="{FF2B5EF4-FFF2-40B4-BE49-F238E27FC236}">
                    <a16:creationId xmlns:a16="http://schemas.microsoft.com/office/drawing/2014/main" id="{B78C7323-B31C-4149-A87C-A888DFFC3591}"/>
                  </a:ext>
                </a:extLst>
              </p:cNvPr>
              <p:cNvSpPr txBox="1"/>
              <p:nvPr/>
            </p:nvSpPr>
            <p:spPr>
              <a:xfrm>
                <a:off x="5610091" y="6250603"/>
                <a:ext cx="1719549" cy="461665"/>
              </a:xfrm>
              <a:prstGeom prst="rect">
                <a:avLst/>
              </a:prstGeom>
              <a:noFill/>
            </p:spPr>
            <p:txBody>
              <a:bodyPr wrap="square" rtlCol="0">
                <a:spAutoFit/>
              </a:bodyPr>
              <a:lstStyle/>
              <a:p>
                <a:pPr algn="ctr"/>
                <a:r>
                  <a:rPr lang="en-GB" sz="1200" dirty="0">
                    <a:solidFill>
                      <a:schemeClr val="bg1"/>
                    </a:solidFill>
                    <a:latin typeface="Comic Sans MS" panose="030F0702030302020204" pitchFamily="66" charset="0"/>
                  </a:rPr>
                  <a:t>Mrs Titchen</a:t>
                </a:r>
              </a:p>
              <a:p>
                <a:pPr algn="ctr"/>
                <a:r>
                  <a:rPr lang="en-GB" sz="1200" dirty="0">
                    <a:solidFill>
                      <a:schemeClr val="bg1"/>
                    </a:solidFill>
                    <a:latin typeface="Comic Sans MS" panose="030F0702030302020204" pitchFamily="66" charset="0"/>
                  </a:rPr>
                  <a:t>Speech &amp; Language</a:t>
                </a:r>
                <a:endParaRPr lang="en-GB" sz="1400" dirty="0">
                  <a:solidFill>
                    <a:schemeClr val="bg1"/>
                  </a:solidFill>
                  <a:latin typeface="Comic Sans MS" panose="030F0702030302020204" pitchFamily="66" charset="0"/>
                </a:endParaRPr>
              </a:p>
            </p:txBody>
          </p:sp>
        </p:grpSp>
      </p:grpSp>
      <p:pic>
        <p:nvPicPr>
          <p:cNvPr id="9" name="Picture 8">
            <a:extLst>
              <a:ext uri="{FF2B5EF4-FFF2-40B4-BE49-F238E27FC236}">
                <a16:creationId xmlns:a16="http://schemas.microsoft.com/office/drawing/2014/main" id="{A27E1C06-9B74-447D-BDA7-7A5BE6DED2B5}"/>
              </a:ext>
            </a:extLst>
          </p:cNvPr>
          <p:cNvPicPr>
            <a:picLocks noChangeAspect="1"/>
          </p:cNvPicPr>
          <p:nvPr/>
        </p:nvPicPr>
        <p:blipFill>
          <a:blip r:embed="rId9"/>
          <a:stretch>
            <a:fillRect/>
          </a:stretch>
        </p:blipFill>
        <p:spPr>
          <a:xfrm>
            <a:off x="3305911" y="3559832"/>
            <a:ext cx="1849645" cy="2124221"/>
          </a:xfrm>
          <a:prstGeom prst="rect">
            <a:avLst/>
          </a:prstGeom>
        </p:spPr>
      </p:pic>
      <p:sp>
        <p:nvSpPr>
          <p:cNvPr id="3" name="Smiley Face 2">
            <a:extLst>
              <a:ext uri="{FF2B5EF4-FFF2-40B4-BE49-F238E27FC236}">
                <a16:creationId xmlns:a16="http://schemas.microsoft.com/office/drawing/2014/main" id="{8FF5B9A9-825E-4CE1-B9E6-1913BD9E79E4}"/>
              </a:ext>
            </a:extLst>
          </p:cNvPr>
          <p:cNvSpPr/>
          <p:nvPr/>
        </p:nvSpPr>
        <p:spPr>
          <a:xfrm>
            <a:off x="966215" y="995942"/>
            <a:ext cx="503575" cy="43889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Smiley Face 23">
            <a:extLst>
              <a:ext uri="{FF2B5EF4-FFF2-40B4-BE49-F238E27FC236}">
                <a16:creationId xmlns:a16="http://schemas.microsoft.com/office/drawing/2014/main" id="{7FD97174-F916-4D8C-93FD-2CC55F26E726}"/>
              </a:ext>
            </a:extLst>
          </p:cNvPr>
          <p:cNvSpPr/>
          <p:nvPr/>
        </p:nvSpPr>
        <p:spPr>
          <a:xfrm>
            <a:off x="1882783" y="1173174"/>
            <a:ext cx="503575" cy="43889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Smiley Face 28">
            <a:extLst>
              <a:ext uri="{FF2B5EF4-FFF2-40B4-BE49-F238E27FC236}">
                <a16:creationId xmlns:a16="http://schemas.microsoft.com/office/drawing/2014/main" id="{F28E4635-0C81-4369-9AF7-FC2464DEB35C}"/>
              </a:ext>
            </a:extLst>
          </p:cNvPr>
          <p:cNvSpPr/>
          <p:nvPr/>
        </p:nvSpPr>
        <p:spPr>
          <a:xfrm>
            <a:off x="3462901" y="1374284"/>
            <a:ext cx="503575" cy="484013"/>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Smiley Face 29">
            <a:extLst>
              <a:ext uri="{FF2B5EF4-FFF2-40B4-BE49-F238E27FC236}">
                <a16:creationId xmlns:a16="http://schemas.microsoft.com/office/drawing/2014/main" id="{BC211B30-1034-4919-A5E0-4B2046B29A6A}"/>
              </a:ext>
            </a:extLst>
          </p:cNvPr>
          <p:cNvSpPr/>
          <p:nvPr/>
        </p:nvSpPr>
        <p:spPr>
          <a:xfrm>
            <a:off x="3888379" y="844191"/>
            <a:ext cx="503575" cy="43889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Smiley Face 30">
            <a:extLst>
              <a:ext uri="{FF2B5EF4-FFF2-40B4-BE49-F238E27FC236}">
                <a16:creationId xmlns:a16="http://schemas.microsoft.com/office/drawing/2014/main" id="{7D40449C-8FAE-4465-8FC5-293D9F939F69}"/>
              </a:ext>
            </a:extLst>
          </p:cNvPr>
          <p:cNvSpPr/>
          <p:nvPr/>
        </p:nvSpPr>
        <p:spPr>
          <a:xfrm>
            <a:off x="5090000" y="1211995"/>
            <a:ext cx="503575" cy="43889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Smiley Face 35">
            <a:extLst>
              <a:ext uri="{FF2B5EF4-FFF2-40B4-BE49-F238E27FC236}">
                <a16:creationId xmlns:a16="http://schemas.microsoft.com/office/drawing/2014/main" id="{3D851A50-D199-437F-8711-5E739534B9ED}"/>
              </a:ext>
            </a:extLst>
          </p:cNvPr>
          <p:cNvSpPr/>
          <p:nvPr/>
        </p:nvSpPr>
        <p:spPr>
          <a:xfrm>
            <a:off x="5609783" y="1086327"/>
            <a:ext cx="503575" cy="525738"/>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Smiley Face 36">
            <a:extLst>
              <a:ext uri="{FF2B5EF4-FFF2-40B4-BE49-F238E27FC236}">
                <a16:creationId xmlns:a16="http://schemas.microsoft.com/office/drawing/2014/main" id="{3184A204-5BC8-46FE-B531-3D9080B7B7B8}"/>
              </a:ext>
            </a:extLst>
          </p:cNvPr>
          <p:cNvSpPr/>
          <p:nvPr/>
        </p:nvSpPr>
        <p:spPr>
          <a:xfrm>
            <a:off x="7430925" y="1129750"/>
            <a:ext cx="503575" cy="43889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Smiley Face 37">
            <a:extLst>
              <a:ext uri="{FF2B5EF4-FFF2-40B4-BE49-F238E27FC236}">
                <a16:creationId xmlns:a16="http://schemas.microsoft.com/office/drawing/2014/main" id="{0EEB268D-8DDB-4BD2-946F-BB009623EDF8}"/>
              </a:ext>
            </a:extLst>
          </p:cNvPr>
          <p:cNvSpPr/>
          <p:nvPr/>
        </p:nvSpPr>
        <p:spPr>
          <a:xfrm>
            <a:off x="1619984" y="4226753"/>
            <a:ext cx="503575" cy="43889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Smiley Face 38">
            <a:extLst>
              <a:ext uri="{FF2B5EF4-FFF2-40B4-BE49-F238E27FC236}">
                <a16:creationId xmlns:a16="http://schemas.microsoft.com/office/drawing/2014/main" id="{CA19D17A-D050-4596-A7C3-24F0817FDE8B}"/>
              </a:ext>
            </a:extLst>
          </p:cNvPr>
          <p:cNvSpPr/>
          <p:nvPr/>
        </p:nvSpPr>
        <p:spPr>
          <a:xfrm>
            <a:off x="2457105" y="4241398"/>
            <a:ext cx="503575" cy="43889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Smiley Face 39">
            <a:extLst>
              <a:ext uri="{FF2B5EF4-FFF2-40B4-BE49-F238E27FC236}">
                <a16:creationId xmlns:a16="http://schemas.microsoft.com/office/drawing/2014/main" id="{E4400E8C-F5A7-4610-BED1-EB2CCEA7B51E}"/>
              </a:ext>
            </a:extLst>
          </p:cNvPr>
          <p:cNvSpPr/>
          <p:nvPr/>
        </p:nvSpPr>
        <p:spPr>
          <a:xfrm>
            <a:off x="3583773" y="4029764"/>
            <a:ext cx="565502" cy="79466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Smiley Face 40">
            <a:extLst>
              <a:ext uri="{FF2B5EF4-FFF2-40B4-BE49-F238E27FC236}">
                <a16:creationId xmlns:a16="http://schemas.microsoft.com/office/drawing/2014/main" id="{FF10B0BC-70F6-49D4-9292-627916D9F36F}"/>
              </a:ext>
            </a:extLst>
          </p:cNvPr>
          <p:cNvSpPr/>
          <p:nvPr/>
        </p:nvSpPr>
        <p:spPr>
          <a:xfrm>
            <a:off x="5719066" y="3661087"/>
            <a:ext cx="622606" cy="7241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8863217"/>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3265C77-349D-4011-9039-955D7794CC0F}"/>
              </a:ext>
            </a:extLst>
          </p:cNvPr>
          <p:cNvSpPr txBox="1"/>
          <p:nvPr/>
        </p:nvSpPr>
        <p:spPr>
          <a:xfrm>
            <a:off x="831652" y="904011"/>
            <a:ext cx="2214563" cy="3835409"/>
          </a:xfrm>
          <a:prstGeom prst="rect">
            <a:avLst/>
          </a:prstGeom>
        </p:spPr>
        <p:txBody>
          <a:bodyPr vert="horz" lIns="91440" tIns="45720" rIns="91440" bIns="45720" rtlCol="0" anchor="t">
            <a:normAutofit/>
          </a:bodyPr>
          <a:lstStyle/>
          <a:p>
            <a:pPr>
              <a:lnSpc>
                <a:spcPct val="90000"/>
              </a:lnSpc>
              <a:spcAft>
                <a:spcPts val="600"/>
              </a:spcAft>
            </a:pPr>
            <a:r>
              <a:rPr lang="en-US" sz="2400" b="1" dirty="0">
                <a:solidFill>
                  <a:schemeClr val="tx1">
                    <a:lumMod val="95000"/>
                    <a:lumOff val="5000"/>
                    <a:alpha val="60000"/>
                  </a:schemeClr>
                </a:solidFill>
                <a:latin typeface="Comic Sans MS" panose="030F0702030302020204" pitchFamily="66" charset="0"/>
              </a:rPr>
              <a:t>Designated Safeguarding Lead (DSL)</a:t>
            </a:r>
          </a:p>
        </p:txBody>
      </p:sp>
      <p:sp>
        <p:nvSpPr>
          <p:cNvPr id="5" name="TextBox 4">
            <a:extLst>
              <a:ext uri="{FF2B5EF4-FFF2-40B4-BE49-F238E27FC236}">
                <a16:creationId xmlns:a16="http://schemas.microsoft.com/office/drawing/2014/main" id="{3E5F7CCF-62EE-4D01-A456-414D76C49951}"/>
              </a:ext>
            </a:extLst>
          </p:cNvPr>
          <p:cNvSpPr txBox="1"/>
          <p:nvPr/>
        </p:nvSpPr>
        <p:spPr>
          <a:xfrm>
            <a:off x="3560628" y="904011"/>
            <a:ext cx="5265474" cy="5119350"/>
          </a:xfrm>
          <a:prstGeom prst="rect">
            <a:avLst/>
          </a:prstGeom>
          <a:noFill/>
        </p:spPr>
        <p:txBody>
          <a:bodyPr wrap="square" rtlCol="0">
            <a:spAutoFit/>
          </a:bodyPr>
          <a:lstStyle/>
          <a:p>
            <a:pPr defTabSz="512521">
              <a:spcAft>
                <a:spcPts val="354"/>
              </a:spcAft>
            </a:pPr>
            <a:r>
              <a:rPr lang="en-GB" sz="1400" kern="1200" dirty="0">
                <a:solidFill>
                  <a:schemeClr val="tx1"/>
                </a:solidFill>
                <a:latin typeface="Comic Sans MS" panose="030F0702030302020204" pitchFamily="66" charset="0"/>
              </a:rPr>
              <a:t>Follow up on safeguarding concerns raised by:</a:t>
            </a:r>
          </a:p>
          <a:p>
            <a:pPr marL="120122" indent="-120122" defTabSz="512521">
              <a:spcAft>
                <a:spcPts val="354"/>
              </a:spcAft>
              <a:buFont typeface="Arial" panose="020B0604020202020204" pitchFamily="34" charset="0"/>
              <a:buChar char="•"/>
            </a:pPr>
            <a:r>
              <a:rPr lang="en-GB" sz="1400" kern="1200" dirty="0">
                <a:solidFill>
                  <a:schemeClr val="tx1"/>
                </a:solidFill>
                <a:latin typeface="Comic Sans MS" panose="030F0702030302020204" pitchFamily="66" charset="0"/>
              </a:rPr>
              <a:t>Children </a:t>
            </a:r>
          </a:p>
          <a:p>
            <a:pPr marL="120122" indent="-120122" defTabSz="512521">
              <a:spcAft>
                <a:spcPts val="354"/>
              </a:spcAft>
              <a:buFont typeface="Arial" panose="020B0604020202020204" pitchFamily="34" charset="0"/>
              <a:buChar char="•"/>
            </a:pPr>
            <a:r>
              <a:rPr lang="en-GB" sz="1400" kern="1200" dirty="0">
                <a:solidFill>
                  <a:schemeClr val="tx1"/>
                </a:solidFill>
                <a:latin typeface="Comic Sans MS" panose="030F0702030302020204" pitchFamily="66" charset="0"/>
              </a:rPr>
              <a:t>Teachers</a:t>
            </a:r>
          </a:p>
          <a:p>
            <a:pPr marL="120122" indent="-120122" defTabSz="512521">
              <a:spcAft>
                <a:spcPts val="354"/>
              </a:spcAft>
              <a:buFont typeface="Arial" panose="020B0604020202020204" pitchFamily="34" charset="0"/>
              <a:buChar char="•"/>
            </a:pPr>
            <a:r>
              <a:rPr lang="en-GB" sz="1400" kern="1200" dirty="0">
                <a:solidFill>
                  <a:schemeClr val="tx1"/>
                </a:solidFill>
                <a:latin typeface="Comic Sans MS" panose="030F0702030302020204" pitchFamily="66" charset="0"/>
              </a:rPr>
              <a:t>Parents</a:t>
            </a:r>
          </a:p>
          <a:p>
            <a:pPr marL="120122" indent="-120122" defTabSz="512521">
              <a:spcAft>
                <a:spcPts val="354"/>
              </a:spcAft>
              <a:buFont typeface="Arial" panose="020B0604020202020204" pitchFamily="34" charset="0"/>
              <a:buChar char="•"/>
            </a:pPr>
            <a:r>
              <a:rPr lang="en-GB" sz="1400" kern="1200" dirty="0">
                <a:solidFill>
                  <a:schemeClr val="tx1"/>
                </a:solidFill>
                <a:latin typeface="Comic Sans MS" panose="030F0702030302020204" pitchFamily="66" charset="0"/>
              </a:rPr>
              <a:t>Other adults or agencies</a:t>
            </a:r>
          </a:p>
          <a:p>
            <a:pPr defTabSz="512521">
              <a:spcAft>
                <a:spcPts val="354"/>
              </a:spcAft>
            </a:pPr>
            <a:endParaRPr lang="en-GB" sz="1400" kern="1200" dirty="0">
              <a:solidFill>
                <a:schemeClr val="tx1"/>
              </a:solidFill>
              <a:latin typeface="Comic Sans MS" panose="030F0702030302020204" pitchFamily="66" charset="0"/>
            </a:endParaRPr>
          </a:p>
          <a:p>
            <a:pPr defTabSz="512521">
              <a:spcAft>
                <a:spcPts val="354"/>
              </a:spcAft>
            </a:pPr>
            <a:r>
              <a:rPr lang="en-GB" sz="1400" kern="1200" dirty="0">
                <a:solidFill>
                  <a:schemeClr val="tx1"/>
                </a:solidFill>
                <a:latin typeface="Comic Sans MS" panose="030F0702030302020204" pitchFamily="66" charset="0"/>
              </a:rPr>
              <a:t>Act upon on safeguarding concerns by working in partnership with:</a:t>
            </a:r>
          </a:p>
          <a:p>
            <a:pPr marL="120122" indent="-120122" defTabSz="512521">
              <a:spcAft>
                <a:spcPts val="354"/>
              </a:spcAft>
              <a:buFont typeface="Arial" panose="020B0604020202020204" pitchFamily="34" charset="0"/>
              <a:buChar char="•"/>
            </a:pPr>
            <a:r>
              <a:rPr lang="en-GB" sz="1400" kern="1200" dirty="0">
                <a:solidFill>
                  <a:schemeClr val="tx1"/>
                </a:solidFill>
                <a:latin typeface="Comic Sans MS" panose="030F0702030302020204" pitchFamily="66" charset="0"/>
              </a:rPr>
              <a:t>Children’s Services</a:t>
            </a:r>
          </a:p>
          <a:p>
            <a:pPr marL="120122" indent="-120122" defTabSz="512521">
              <a:spcAft>
                <a:spcPts val="354"/>
              </a:spcAft>
              <a:buFont typeface="Arial" panose="020B0604020202020204" pitchFamily="34" charset="0"/>
              <a:buChar char="•"/>
            </a:pPr>
            <a:r>
              <a:rPr lang="en-GB" sz="1400" kern="1200" dirty="0">
                <a:solidFill>
                  <a:schemeClr val="tx1"/>
                </a:solidFill>
                <a:latin typeface="Comic Sans MS" panose="030F0702030302020204" pitchFamily="66" charset="0"/>
              </a:rPr>
              <a:t>Allocated Family Support or Social Workers</a:t>
            </a:r>
          </a:p>
          <a:p>
            <a:pPr marL="120122" indent="-120122" defTabSz="512521">
              <a:spcAft>
                <a:spcPts val="354"/>
              </a:spcAft>
              <a:buFont typeface="Arial" panose="020B0604020202020204" pitchFamily="34" charset="0"/>
              <a:buChar char="•"/>
            </a:pPr>
            <a:r>
              <a:rPr lang="en-GB" sz="1400" kern="1200" dirty="0">
                <a:solidFill>
                  <a:schemeClr val="tx1"/>
                </a:solidFill>
                <a:latin typeface="Comic Sans MS" panose="030F0702030302020204" pitchFamily="66" charset="0"/>
              </a:rPr>
              <a:t>Police </a:t>
            </a:r>
          </a:p>
          <a:p>
            <a:pPr marL="120122" indent="-120122" defTabSz="512521">
              <a:spcAft>
                <a:spcPts val="354"/>
              </a:spcAft>
              <a:buFont typeface="Arial" panose="020B0604020202020204" pitchFamily="34" charset="0"/>
              <a:buChar char="•"/>
            </a:pPr>
            <a:r>
              <a:rPr lang="en-GB" sz="1400" kern="1200" dirty="0">
                <a:solidFill>
                  <a:schemeClr val="tx1"/>
                </a:solidFill>
                <a:latin typeface="Comic Sans MS" panose="030F0702030302020204" pitchFamily="66" charset="0"/>
              </a:rPr>
              <a:t>Other agencies</a:t>
            </a:r>
          </a:p>
          <a:p>
            <a:pPr marL="120122" indent="-120122" defTabSz="512521">
              <a:spcAft>
                <a:spcPts val="354"/>
              </a:spcAft>
              <a:buFont typeface="Arial" panose="020B0604020202020204" pitchFamily="34" charset="0"/>
              <a:buChar char="•"/>
            </a:pPr>
            <a:endParaRPr lang="en-GB" sz="1400" kern="1200" dirty="0">
              <a:solidFill>
                <a:schemeClr val="tx1"/>
              </a:solidFill>
              <a:latin typeface="Comic Sans MS" panose="030F0702030302020204" pitchFamily="66" charset="0"/>
            </a:endParaRPr>
          </a:p>
          <a:p>
            <a:pPr defTabSz="512521">
              <a:spcAft>
                <a:spcPts val="354"/>
              </a:spcAft>
            </a:pPr>
            <a:r>
              <a:rPr lang="en-GB" sz="1400" kern="1200" dirty="0">
                <a:solidFill>
                  <a:schemeClr val="tx1"/>
                </a:solidFill>
                <a:latin typeface="Comic Sans MS" panose="030F0702030302020204" pitchFamily="66" charset="0"/>
              </a:rPr>
              <a:t>Support families either directly or in partnership with other agencies to ensure positive outcomes for our children and their families.  </a:t>
            </a:r>
          </a:p>
          <a:p>
            <a:pPr defTabSz="512521">
              <a:spcAft>
                <a:spcPts val="354"/>
              </a:spcAft>
            </a:pPr>
            <a:endParaRPr lang="en-GB" sz="1400" kern="1200" dirty="0">
              <a:solidFill>
                <a:schemeClr val="tx1"/>
              </a:solidFill>
              <a:latin typeface="Comic Sans MS" panose="030F0702030302020204" pitchFamily="66" charset="0"/>
            </a:endParaRPr>
          </a:p>
          <a:p>
            <a:pPr defTabSz="512521">
              <a:spcAft>
                <a:spcPts val="354"/>
              </a:spcAft>
            </a:pPr>
            <a:r>
              <a:rPr lang="en-GB" sz="1400" kern="1200" dirty="0">
                <a:solidFill>
                  <a:schemeClr val="tx1"/>
                </a:solidFill>
                <a:latin typeface="Comic Sans MS" panose="030F0702030302020204" pitchFamily="66" charset="0"/>
              </a:rPr>
              <a:t>At Mapledene we are very fortunate to have several Deputy DSLs, Miss Faulkner, Miss Johnson, Mrs Mason and Mrs Milnes, who support in our safeguarding provision.</a:t>
            </a:r>
            <a:endParaRPr lang="en-GB" sz="1400" dirty="0">
              <a:latin typeface="Comic Sans MS" panose="030F0702030302020204" pitchFamily="66" charset="0"/>
            </a:endParaRPr>
          </a:p>
        </p:txBody>
      </p:sp>
      <p:pic>
        <p:nvPicPr>
          <p:cNvPr id="3" name="Picture 2">
            <a:extLst>
              <a:ext uri="{FF2B5EF4-FFF2-40B4-BE49-F238E27FC236}">
                <a16:creationId xmlns:a16="http://schemas.microsoft.com/office/drawing/2014/main" id="{1700A749-2B84-EB96-03AA-B763B5216EF5}"/>
              </a:ext>
            </a:extLst>
          </p:cNvPr>
          <p:cNvPicPr>
            <a:picLocks noChangeAspect="1"/>
          </p:cNvPicPr>
          <p:nvPr/>
        </p:nvPicPr>
        <p:blipFill>
          <a:blip r:embed="rId2"/>
          <a:stretch>
            <a:fillRect/>
          </a:stretch>
        </p:blipFill>
        <p:spPr>
          <a:xfrm>
            <a:off x="642405" y="3143796"/>
            <a:ext cx="2600325" cy="1762125"/>
          </a:xfrm>
          <a:prstGeom prst="rect">
            <a:avLst/>
          </a:prstGeom>
        </p:spPr>
      </p:pic>
    </p:spTree>
    <p:extLst>
      <p:ext uri="{BB962C8B-B14F-4D97-AF65-F5344CB8AC3E}">
        <p14:creationId xmlns:p14="http://schemas.microsoft.com/office/powerpoint/2010/main" val="180313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75551-F0B2-406F-AD58-28B32D83E9A6}"/>
              </a:ext>
            </a:extLst>
          </p:cNvPr>
          <p:cNvSpPr>
            <a:spLocks noGrp="1"/>
          </p:cNvSpPr>
          <p:nvPr>
            <p:ph type="title"/>
          </p:nvPr>
        </p:nvSpPr>
        <p:spPr>
          <a:xfrm>
            <a:off x="313152" y="482865"/>
            <a:ext cx="3118803" cy="2605353"/>
          </a:xfrm>
          <a:solidFill>
            <a:schemeClr val="accent2">
              <a:lumMod val="40000"/>
              <a:lumOff val="60000"/>
            </a:schemeClr>
          </a:solidFill>
        </p:spPr>
        <p:txBody>
          <a:bodyPr>
            <a:normAutofit/>
          </a:bodyPr>
          <a:lstStyle/>
          <a:p>
            <a:pPr algn="ctr"/>
            <a:r>
              <a:rPr lang="en-GB" sz="4000" dirty="0">
                <a:latin typeface="Comic Sans MS" panose="030F0702030302020204" pitchFamily="66" charset="0"/>
              </a:rPr>
              <a:t>Special Educational Needs at </a:t>
            </a:r>
            <a:r>
              <a:rPr lang="en-GB" sz="4000" dirty="0" err="1">
                <a:latin typeface="Comic Sans MS" panose="030F0702030302020204" pitchFamily="66" charset="0"/>
              </a:rPr>
              <a:t>Mapledene</a:t>
            </a:r>
            <a:endParaRPr lang="en-GB" sz="40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4AC5E348-3E19-456A-B6A0-A846E12E73C2}"/>
              </a:ext>
            </a:extLst>
          </p:cNvPr>
          <p:cNvSpPr>
            <a:spLocks noGrp="1"/>
          </p:cNvSpPr>
          <p:nvPr>
            <p:ph idx="1"/>
          </p:nvPr>
        </p:nvSpPr>
        <p:spPr>
          <a:xfrm>
            <a:off x="4071018" y="900442"/>
            <a:ext cx="4610866" cy="5048417"/>
          </a:xfrm>
        </p:spPr>
        <p:txBody>
          <a:bodyPr anchor="ctr">
            <a:normAutofit fontScale="92500" lnSpcReduction="20000"/>
          </a:bodyPr>
          <a:lstStyle/>
          <a:p>
            <a:pPr marL="0" indent="0" fontAlgn="base">
              <a:lnSpc>
                <a:spcPct val="110000"/>
              </a:lnSpc>
              <a:buNone/>
            </a:pPr>
            <a:r>
              <a:rPr lang="en-GB" dirty="0">
                <a:latin typeface="Comic Sans MS" panose="030F0702030302020204" pitchFamily="66" charset="0"/>
                <a:ea typeface="Calibri" panose="020F0502020204030204" pitchFamily="34" charset="0"/>
                <a:cs typeface="Calibri" panose="020F0502020204030204" pitchFamily="34" charset="0"/>
              </a:rPr>
              <a:t>My name is Miss Johnson and I am the </a:t>
            </a:r>
            <a:r>
              <a:rPr lang="en-GB" dirty="0" err="1">
                <a:latin typeface="Comic Sans MS" panose="030F0702030302020204" pitchFamily="66" charset="0"/>
                <a:ea typeface="Calibri" panose="020F0502020204030204" pitchFamily="34" charset="0"/>
                <a:cs typeface="Calibri" panose="020F0502020204030204" pitchFamily="34" charset="0"/>
              </a:rPr>
              <a:t>SENDCo</a:t>
            </a:r>
            <a:r>
              <a:rPr lang="en-GB" dirty="0">
                <a:latin typeface="Comic Sans MS" panose="030F0702030302020204" pitchFamily="66" charset="0"/>
                <a:ea typeface="Calibri" panose="020F0502020204030204" pitchFamily="34" charset="0"/>
                <a:cs typeface="Calibri" panose="020F0502020204030204" pitchFamily="34" charset="0"/>
              </a:rPr>
              <a:t> at </a:t>
            </a:r>
            <a:r>
              <a:rPr lang="en-GB" dirty="0" err="1">
                <a:latin typeface="Comic Sans MS" panose="030F0702030302020204" pitchFamily="66" charset="0"/>
                <a:ea typeface="Calibri" panose="020F0502020204030204" pitchFamily="34" charset="0"/>
                <a:cs typeface="Calibri" panose="020F0502020204030204" pitchFamily="34" charset="0"/>
              </a:rPr>
              <a:t>Mapledene</a:t>
            </a:r>
            <a:r>
              <a:rPr lang="en-GB" dirty="0">
                <a:latin typeface="Comic Sans MS" panose="030F0702030302020204" pitchFamily="66" charset="0"/>
                <a:ea typeface="Calibri" panose="020F0502020204030204" pitchFamily="34" charset="0"/>
                <a:cs typeface="Calibri" panose="020F0502020204030204" pitchFamily="34" charset="0"/>
              </a:rPr>
              <a:t>.</a:t>
            </a:r>
            <a:r>
              <a:rPr lang="en-US" dirty="0">
                <a:latin typeface="Comic Sans MS" panose="030F0702030302020204" pitchFamily="66" charset="0"/>
                <a:ea typeface="Calibri" panose="020F0502020204030204" pitchFamily="34" charset="0"/>
                <a:cs typeface="Calibri" panose="020F0502020204030204" pitchFamily="34" charset="0"/>
              </a:rPr>
              <a:t>​</a:t>
            </a:r>
          </a:p>
          <a:p>
            <a:pPr marL="0" indent="0" fontAlgn="base">
              <a:lnSpc>
                <a:spcPct val="110000"/>
              </a:lnSpc>
              <a:buNone/>
            </a:pPr>
            <a:r>
              <a:rPr lang="en-GB" dirty="0">
                <a:latin typeface="Comic Sans MS" panose="030F0702030302020204" pitchFamily="66" charset="0"/>
                <a:ea typeface="Calibri" panose="020F0502020204030204" pitchFamily="34" charset="0"/>
                <a:cs typeface="Calibri" panose="020F0502020204030204" pitchFamily="34" charset="0"/>
              </a:rPr>
              <a:t>​</a:t>
            </a:r>
          </a:p>
          <a:p>
            <a:pPr marL="0" indent="0" fontAlgn="base">
              <a:lnSpc>
                <a:spcPct val="110000"/>
              </a:lnSpc>
              <a:buNone/>
            </a:pPr>
            <a:r>
              <a:rPr lang="en-GB" dirty="0">
                <a:latin typeface="Comic Sans MS" panose="030F0702030302020204" pitchFamily="66" charset="0"/>
                <a:ea typeface="Calibri" panose="020F0502020204030204" pitchFamily="34" charset="0"/>
                <a:cs typeface="Calibri" panose="020F0502020204030204" pitchFamily="34" charset="0"/>
              </a:rPr>
              <a:t>I work with teaching staff and staff from outside agencies to offer the best support to children and their family if they have an additional need. </a:t>
            </a:r>
            <a:r>
              <a:rPr lang="en-US" dirty="0">
                <a:latin typeface="Comic Sans MS" panose="030F0702030302020204" pitchFamily="66" charset="0"/>
                <a:ea typeface="Calibri" panose="020F0502020204030204" pitchFamily="34" charset="0"/>
                <a:cs typeface="Calibri" panose="020F0502020204030204" pitchFamily="34" charset="0"/>
              </a:rPr>
              <a:t>​</a:t>
            </a:r>
            <a:br>
              <a:rPr lang="en-US" dirty="0">
                <a:latin typeface="Comic Sans MS" panose="030F0702030302020204" pitchFamily="66" charset="0"/>
                <a:ea typeface="Calibri" panose="020F0502020204030204" pitchFamily="34" charset="0"/>
                <a:cs typeface="Calibri" panose="020F0502020204030204" pitchFamily="34" charset="0"/>
              </a:rPr>
            </a:br>
            <a:r>
              <a:rPr lang="en-US" dirty="0">
                <a:latin typeface="Comic Sans MS" panose="030F0702030302020204" pitchFamily="66" charset="0"/>
                <a:ea typeface="Calibri" panose="020F0502020204030204" pitchFamily="34" charset="0"/>
                <a:cs typeface="Calibri" panose="020F0502020204030204" pitchFamily="34" charset="0"/>
              </a:rPr>
              <a:t>​</a:t>
            </a:r>
            <a:br>
              <a:rPr lang="en-US" dirty="0">
                <a:latin typeface="Comic Sans MS" panose="030F0702030302020204" pitchFamily="66" charset="0"/>
                <a:ea typeface="Calibri" panose="020F0502020204030204" pitchFamily="34" charset="0"/>
                <a:cs typeface="Calibri" panose="020F0502020204030204" pitchFamily="34" charset="0"/>
              </a:rPr>
            </a:br>
            <a:r>
              <a:rPr lang="en-GB" dirty="0">
                <a:latin typeface="Comic Sans MS" panose="030F0702030302020204" pitchFamily="66" charset="0"/>
                <a:ea typeface="Calibri" panose="020F0502020204030204" pitchFamily="34" charset="0"/>
                <a:cs typeface="Calibri" panose="020F0502020204030204" pitchFamily="34" charset="0"/>
              </a:rPr>
              <a:t>This may include needs like speech and language or </a:t>
            </a:r>
            <a:r>
              <a:rPr lang="en-GB" dirty="0" err="1">
                <a:latin typeface="Comic Sans MS" panose="030F0702030302020204" pitchFamily="66" charset="0"/>
                <a:ea typeface="Calibri" panose="020F0502020204030204" pitchFamily="34" charset="0"/>
                <a:cs typeface="Calibri" panose="020F0502020204030204" pitchFamily="34" charset="0"/>
              </a:rPr>
              <a:t>neurodiverse</a:t>
            </a:r>
            <a:r>
              <a:rPr lang="en-GB" dirty="0">
                <a:latin typeface="Comic Sans MS" panose="030F0702030302020204" pitchFamily="66" charset="0"/>
                <a:ea typeface="Calibri" panose="020F0502020204030204" pitchFamily="34" charset="0"/>
                <a:cs typeface="Calibri" panose="020F0502020204030204" pitchFamily="34" charset="0"/>
              </a:rPr>
              <a:t> needs like autism or ADHD. </a:t>
            </a:r>
            <a:r>
              <a:rPr lang="en-US" dirty="0">
                <a:latin typeface="Comic Sans MS" panose="030F0702030302020204" pitchFamily="66" charset="0"/>
                <a:ea typeface="Calibri" panose="020F0502020204030204" pitchFamily="34" charset="0"/>
                <a:cs typeface="Calibri" panose="020F0502020204030204" pitchFamily="34" charset="0"/>
              </a:rPr>
              <a:t>​</a:t>
            </a:r>
            <a:br>
              <a:rPr lang="en-US" dirty="0">
                <a:latin typeface="Comic Sans MS" panose="030F0702030302020204" pitchFamily="66" charset="0"/>
                <a:ea typeface="Calibri" panose="020F0502020204030204" pitchFamily="34" charset="0"/>
                <a:cs typeface="Calibri" panose="020F0502020204030204" pitchFamily="34" charset="0"/>
              </a:rPr>
            </a:br>
            <a:r>
              <a:rPr lang="en-US" dirty="0">
                <a:latin typeface="Comic Sans MS" panose="030F0702030302020204" pitchFamily="66" charset="0"/>
                <a:ea typeface="Calibri" panose="020F0502020204030204" pitchFamily="34" charset="0"/>
                <a:cs typeface="Calibri" panose="020F0502020204030204" pitchFamily="34" charset="0"/>
              </a:rPr>
              <a:t>​</a:t>
            </a:r>
            <a:br>
              <a:rPr lang="en-US" dirty="0">
                <a:latin typeface="Comic Sans MS" panose="030F0702030302020204" pitchFamily="66" charset="0"/>
                <a:ea typeface="Calibri" panose="020F0502020204030204" pitchFamily="34" charset="0"/>
                <a:cs typeface="Calibri" panose="020F0502020204030204" pitchFamily="34" charset="0"/>
              </a:rPr>
            </a:br>
            <a:r>
              <a:rPr lang="en-GB" dirty="0">
                <a:latin typeface="Comic Sans MS" panose="030F0702030302020204" pitchFamily="66" charset="0"/>
                <a:ea typeface="Calibri" panose="020F0502020204030204" pitchFamily="34" charset="0"/>
                <a:cs typeface="Calibri" panose="020F0502020204030204" pitchFamily="34" charset="0"/>
              </a:rPr>
              <a:t>Please come and speak to me if you have any concerns regarding your child having an additional need. </a:t>
            </a:r>
            <a:r>
              <a:rPr lang="en-US" dirty="0">
                <a:latin typeface="Comic Sans MS" panose="030F0702030302020204" pitchFamily="66" charset="0"/>
                <a:ea typeface="Calibri" panose="020F0502020204030204" pitchFamily="34" charset="0"/>
                <a:cs typeface="Calibri" panose="020F0502020204030204" pitchFamily="34" charset="0"/>
              </a:rPr>
              <a:t>​</a:t>
            </a:r>
          </a:p>
          <a:p>
            <a:pPr marL="0" indent="0" fontAlgn="base">
              <a:buNone/>
            </a:pPr>
            <a:r>
              <a:rPr lang="en-GB" dirty="0">
                <a:latin typeface="Comic Sans MS" panose="030F0702030302020204" pitchFamily="66" charset="0"/>
                <a:ea typeface="Calibri" panose="020F0502020204030204" pitchFamily="34" charset="0"/>
                <a:cs typeface="Calibri" panose="020F0502020204030204" pitchFamily="34" charset="0"/>
              </a:rPr>
              <a:t>​</a:t>
            </a:r>
          </a:p>
          <a:p>
            <a:pPr marL="0" indent="0">
              <a:buNone/>
            </a:pPr>
            <a:endParaRPr lang="en-GB" sz="1600" dirty="0"/>
          </a:p>
        </p:txBody>
      </p:sp>
      <p:pic>
        <p:nvPicPr>
          <p:cNvPr id="4" name="Picture 2" descr="Special Educational Needs (SEN)">
            <a:extLst>
              <a:ext uri="{FF2B5EF4-FFF2-40B4-BE49-F238E27FC236}">
                <a16:creationId xmlns:a16="http://schemas.microsoft.com/office/drawing/2014/main" id="{0747FFD6-699D-4D9A-B4E2-763624000D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487" y="3769782"/>
            <a:ext cx="2867468" cy="1908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5059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75551-F0B2-406F-AD58-28B32D83E9A6}"/>
              </a:ext>
            </a:extLst>
          </p:cNvPr>
          <p:cNvSpPr>
            <a:spLocks noGrp="1"/>
          </p:cNvSpPr>
          <p:nvPr>
            <p:ph type="title"/>
          </p:nvPr>
        </p:nvSpPr>
        <p:spPr>
          <a:xfrm>
            <a:off x="381143" y="746234"/>
            <a:ext cx="3350030" cy="2234044"/>
          </a:xfrm>
          <a:solidFill>
            <a:schemeClr val="accent2">
              <a:lumMod val="60000"/>
              <a:lumOff val="40000"/>
            </a:schemeClr>
          </a:solidFill>
        </p:spPr>
        <p:txBody>
          <a:bodyPr>
            <a:normAutofit/>
          </a:bodyPr>
          <a:lstStyle/>
          <a:p>
            <a:pPr algn="ctr"/>
            <a:r>
              <a:rPr lang="en-GB" sz="4000" dirty="0">
                <a:latin typeface="Comic Sans MS" panose="030F0702030302020204" pitchFamily="66" charset="0"/>
              </a:rPr>
              <a:t>Early Help at </a:t>
            </a:r>
            <a:r>
              <a:rPr lang="en-GB" sz="4000" dirty="0" err="1">
                <a:latin typeface="Comic Sans MS" panose="030F0702030302020204" pitchFamily="66" charset="0"/>
              </a:rPr>
              <a:t>Mapledene</a:t>
            </a:r>
            <a:r>
              <a:rPr lang="en-GB" sz="4000" dirty="0">
                <a:latin typeface="Comic Sans MS" panose="030F0702030302020204" pitchFamily="66" charset="0"/>
              </a:rPr>
              <a:t> </a:t>
            </a:r>
          </a:p>
        </p:txBody>
      </p:sp>
      <p:sp>
        <p:nvSpPr>
          <p:cNvPr id="3" name="Content Placeholder 2">
            <a:extLst>
              <a:ext uri="{FF2B5EF4-FFF2-40B4-BE49-F238E27FC236}">
                <a16:creationId xmlns:a16="http://schemas.microsoft.com/office/drawing/2014/main" id="{4AC5E348-3E19-456A-B6A0-A846E12E73C2}"/>
              </a:ext>
            </a:extLst>
          </p:cNvPr>
          <p:cNvSpPr>
            <a:spLocks noGrp="1"/>
          </p:cNvSpPr>
          <p:nvPr>
            <p:ph idx="1"/>
          </p:nvPr>
        </p:nvSpPr>
        <p:spPr>
          <a:xfrm>
            <a:off x="4351283" y="592349"/>
            <a:ext cx="4522098" cy="5948859"/>
          </a:xfrm>
        </p:spPr>
        <p:txBody>
          <a:bodyPr anchor="ctr">
            <a:normAutofit fontScale="85000" lnSpcReduction="20000"/>
          </a:bodyPr>
          <a:lstStyle/>
          <a:p>
            <a:pPr marL="0" indent="0" fontAlgn="base">
              <a:lnSpc>
                <a:spcPct val="120000"/>
              </a:lnSpc>
              <a:buNone/>
            </a:pPr>
            <a:r>
              <a:rPr lang="en-GB" sz="2300" dirty="0">
                <a:latin typeface="Comic Sans MS" panose="030F0702030302020204" pitchFamily="66" charset="0"/>
                <a:ea typeface="Calibri" panose="020F0502020204030204" pitchFamily="34" charset="0"/>
                <a:cs typeface="Calibri" panose="020F0502020204030204" pitchFamily="34" charset="0"/>
              </a:rPr>
              <a:t>I am also the Early Help Lead at Mapledene.</a:t>
            </a:r>
            <a:r>
              <a:rPr lang="en-US" sz="2300" dirty="0">
                <a:latin typeface="Comic Sans MS" panose="030F0702030302020204" pitchFamily="66" charset="0"/>
                <a:ea typeface="Calibri" panose="020F0502020204030204" pitchFamily="34" charset="0"/>
                <a:cs typeface="Calibri" panose="020F0502020204030204" pitchFamily="34" charset="0"/>
              </a:rPr>
              <a:t>​</a:t>
            </a:r>
            <a:endParaRPr lang="en-GB" sz="2300" dirty="0">
              <a:latin typeface="Comic Sans MS" panose="030F0702030302020204" pitchFamily="66" charset="0"/>
              <a:ea typeface="Calibri" panose="020F0502020204030204" pitchFamily="34" charset="0"/>
              <a:cs typeface="Calibri" panose="020F0502020204030204" pitchFamily="34" charset="0"/>
            </a:endParaRPr>
          </a:p>
          <a:p>
            <a:pPr marL="0" indent="0" fontAlgn="base">
              <a:lnSpc>
                <a:spcPct val="120000"/>
              </a:lnSpc>
              <a:buNone/>
            </a:pPr>
            <a:r>
              <a:rPr lang="en-GB" sz="2300" dirty="0">
                <a:latin typeface="Comic Sans MS" panose="030F0702030302020204" pitchFamily="66" charset="0"/>
                <a:ea typeface="Calibri" panose="020F0502020204030204" pitchFamily="34" charset="0"/>
                <a:cs typeface="Calibri" panose="020F0502020204030204" pitchFamily="34" charset="0"/>
              </a:rPr>
              <a:t>My role is to offer any advice, support and guidance with issues that are not classroom based. I am here to support our families, as a whole, when help is first needed. ​</a:t>
            </a:r>
          </a:p>
          <a:p>
            <a:pPr marL="0" indent="0" fontAlgn="base">
              <a:lnSpc>
                <a:spcPct val="120000"/>
              </a:lnSpc>
              <a:buNone/>
            </a:pPr>
            <a:r>
              <a:rPr lang="en-GB" sz="2300" dirty="0">
                <a:latin typeface="Comic Sans MS" panose="030F0702030302020204" pitchFamily="66" charset="0"/>
                <a:ea typeface="Calibri" panose="020F0502020204030204" pitchFamily="34" charset="0"/>
                <a:cs typeface="Calibri" panose="020F0502020204030204" pitchFamily="34" charset="0"/>
              </a:rPr>
              <a:t>​</a:t>
            </a:r>
          </a:p>
          <a:p>
            <a:pPr marL="0" indent="0" fontAlgn="base">
              <a:lnSpc>
                <a:spcPct val="120000"/>
              </a:lnSpc>
              <a:buNone/>
            </a:pPr>
            <a:r>
              <a:rPr lang="en-GB" sz="2300" dirty="0">
                <a:latin typeface="Comic Sans MS" panose="030F0702030302020204" pitchFamily="66" charset="0"/>
                <a:ea typeface="Calibri" panose="020F0502020204030204" pitchFamily="34" charset="0"/>
                <a:cs typeface="Calibri" panose="020F0502020204030204" pitchFamily="34" charset="0"/>
              </a:rPr>
              <a:t>Things that I can help with:</a:t>
            </a:r>
            <a:r>
              <a:rPr lang="en-US" sz="2300" dirty="0">
                <a:latin typeface="Comic Sans MS" panose="030F0702030302020204" pitchFamily="66" charset="0"/>
                <a:ea typeface="Calibri" panose="020F0502020204030204" pitchFamily="34" charset="0"/>
                <a:cs typeface="Calibri" panose="020F0502020204030204" pitchFamily="34" charset="0"/>
              </a:rPr>
              <a:t>​</a:t>
            </a:r>
          </a:p>
          <a:p>
            <a:pPr fontAlgn="base">
              <a:lnSpc>
                <a:spcPct val="120000"/>
              </a:lnSpc>
            </a:pPr>
            <a:r>
              <a:rPr lang="en-GB" sz="2300" dirty="0">
                <a:latin typeface="Comic Sans MS" panose="030F0702030302020204" pitchFamily="66" charset="0"/>
                <a:ea typeface="Calibri" panose="020F0502020204030204" pitchFamily="34" charset="0"/>
                <a:cs typeface="Calibri" panose="020F0502020204030204" pitchFamily="34" charset="0"/>
              </a:rPr>
              <a:t>-Parenting courses to support with behaviour and other issues</a:t>
            </a:r>
            <a:r>
              <a:rPr lang="en-US" sz="2300" dirty="0">
                <a:latin typeface="Comic Sans MS" panose="030F0702030302020204" pitchFamily="66" charset="0"/>
                <a:ea typeface="Calibri" panose="020F0502020204030204" pitchFamily="34" charset="0"/>
                <a:cs typeface="Calibri" panose="020F0502020204030204" pitchFamily="34" charset="0"/>
              </a:rPr>
              <a:t>​</a:t>
            </a:r>
          </a:p>
          <a:p>
            <a:pPr fontAlgn="base">
              <a:lnSpc>
                <a:spcPct val="120000"/>
              </a:lnSpc>
            </a:pPr>
            <a:r>
              <a:rPr lang="en-GB" sz="2300" dirty="0">
                <a:latin typeface="Comic Sans MS" panose="030F0702030302020204" pitchFamily="66" charset="0"/>
                <a:ea typeface="Calibri" panose="020F0502020204030204" pitchFamily="34" charset="0"/>
                <a:cs typeface="Calibri" panose="020F0502020204030204" pitchFamily="34" charset="0"/>
              </a:rPr>
              <a:t>-Accessing food banks</a:t>
            </a:r>
            <a:r>
              <a:rPr lang="en-US" sz="2300" dirty="0">
                <a:latin typeface="Comic Sans MS" panose="030F0702030302020204" pitchFamily="66" charset="0"/>
                <a:ea typeface="Calibri" panose="020F0502020204030204" pitchFamily="34" charset="0"/>
                <a:cs typeface="Calibri" panose="020F0502020204030204" pitchFamily="34" charset="0"/>
              </a:rPr>
              <a:t>​</a:t>
            </a:r>
          </a:p>
          <a:p>
            <a:pPr fontAlgn="base">
              <a:lnSpc>
                <a:spcPct val="120000"/>
              </a:lnSpc>
            </a:pPr>
            <a:r>
              <a:rPr lang="en-GB" sz="2300" dirty="0">
                <a:latin typeface="Comic Sans MS" panose="030F0702030302020204" pitchFamily="66" charset="0"/>
                <a:ea typeface="Calibri" panose="020F0502020204030204" pitchFamily="34" charset="0"/>
                <a:cs typeface="Calibri" panose="020F0502020204030204" pitchFamily="34" charset="0"/>
              </a:rPr>
              <a:t>-Second hand uniform</a:t>
            </a:r>
            <a:r>
              <a:rPr lang="en-US" sz="2300" dirty="0">
                <a:latin typeface="Comic Sans MS" panose="030F0702030302020204" pitchFamily="66" charset="0"/>
                <a:ea typeface="Calibri" panose="020F0502020204030204" pitchFamily="34" charset="0"/>
                <a:cs typeface="Calibri" panose="020F0502020204030204" pitchFamily="34" charset="0"/>
              </a:rPr>
              <a:t>​</a:t>
            </a:r>
          </a:p>
          <a:p>
            <a:pPr fontAlgn="base">
              <a:lnSpc>
                <a:spcPct val="120000"/>
              </a:lnSpc>
            </a:pPr>
            <a:r>
              <a:rPr lang="en-GB" sz="2300" dirty="0">
                <a:latin typeface="Comic Sans MS" panose="030F0702030302020204" pitchFamily="66" charset="0"/>
                <a:ea typeface="Calibri" panose="020F0502020204030204" pitchFamily="34" charset="0"/>
                <a:cs typeface="Calibri" panose="020F0502020204030204" pitchFamily="34" charset="0"/>
              </a:rPr>
              <a:t>-Informal chats and advice about wider issues including housing. </a:t>
            </a:r>
            <a:endParaRPr lang="en-US" sz="2300" dirty="0">
              <a:latin typeface="Comic Sans MS" panose="030F0702030302020204" pitchFamily="66" charset="0"/>
              <a:ea typeface="Calibri" panose="020F0502020204030204" pitchFamily="34" charset="0"/>
              <a:cs typeface="Calibri" panose="020F0502020204030204" pitchFamily="34" charset="0"/>
            </a:endParaRPr>
          </a:p>
          <a:p>
            <a:pPr marL="0" indent="0">
              <a:buNone/>
            </a:pPr>
            <a:endParaRPr lang="en-GB" sz="1600" dirty="0"/>
          </a:p>
          <a:p>
            <a:pPr marL="0" indent="0">
              <a:buNone/>
            </a:pPr>
            <a:endParaRPr lang="en-GB" sz="1600" dirty="0"/>
          </a:p>
        </p:txBody>
      </p:sp>
      <p:pic>
        <p:nvPicPr>
          <p:cNvPr id="1026" name="Picture 2" descr="Early Help - Advice, Guidance and Support - Gloucestershire County Council">
            <a:extLst>
              <a:ext uri="{FF2B5EF4-FFF2-40B4-BE49-F238E27FC236}">
                <a16:creationId xmlns:a16="http://schemas.microsoft.com/office/drawing/2014/main" id="{46D3EED4-08E7-46E2-BA0C-32C5CCA4817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70619" y="3429000"/>
            <a:ext cx="3946408" cy="1180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9359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62435-EB19-4112-AC0E-08B9F9AA9207}"/>
              </a:ext>
            </a:extLst>
          </p:cNvPr>
          <p:cNvSpPr>
            <a:spLocks noGrp="1"/>
          </p:cNvSpPr>
          <p:nvPr>
            <p:ph type="title"/>
          </p:nvPr>
        </p:nvSpPr>
        <p:spPr>
          <a:xfrm>
            <a:off x="4418322" y="0"/>
            <a:ext cx="4098726" cy="1632665"/>
          </a:xfrm>
        </p:spPr>
        <p:txBody>
          <a:bodyPr>
            <a:normAutofit/>
          </a:bodyPr>
          <a:lstStyle/>
          <a:p>
            <a:pPr algn="ctr"/>
            <a:r>
              <a:rPr lang="en-GB" sz="4000" dirty="0">
                <a:latin typeface="Comic Sans MS" panose="030F0702030302020204" pitchFamily="66" charset="0"/>
              </a:rPr>
              <a:t>Attendance at Mapledene</a:t>
            </a:r>
            <a:endParaRPr lang="en-GB" sz="4000" dirty="0">
              <a:latin typeface="Comic Sans MS" panose="030F0702030302020204" pitchFamily="66" charset="0"/>
              <a:ea typeface="Calibri Light"/>
              <a:cs typeface="Calibri Light"/>
            </a:endParaRPr>
          </a:p>
        </p:txBody>
      </p:sp>
      <p:sp>
        <p:nvSpPr>
          <p:cNvPr id="3" name="Content Placeholder 2">
            <a:extLst>
              <a:ext uri="{FF2B5EF4-FFF2-40B4-BE49-F238E27FC236}">
                <a16:creationId xmlns:a16="http://schemas.microsoft.com/office/drawing/2014/main" id="{85C655B4-2A93-4D36-B7D4-61798E0738C7}"/>
              </a:ext>
            </a:extLst>
          </p:cNvPr>
          <p:cNvSpPr>
            <a:spLocks noGrp="1"/>
          </p:cNvSpPr>
          <p:nvPr>
            <p:ph idx="1"/>
          </p:nvPr>
        </p:nvSpPr>
        <p:spPr>
          <a:xfrm>
            <a:off x="4225159" y="1819275"/>
            <a:ext cx="4761186" cy="5038725"/>
          </a:xfrm>
        </p:spPr>
        <p:txBody>
          <a:bodyPr anchor="ctr">
            <a:normAutofit/>
          </a:bodyPr>
          <a:lstStyle/>
          <a:p>
            <a:pPr marL="0" indent="0">
              <a:buNone/>
            </a:pPr>
            <a:r>
              <a:rPr lang="en-GB" sz="1400" i="1" dirty="0">
                <a:latin typeface="Comic Sans MS" panose="030F0702030302020204" pitchFamily="66" charset="0"/>
              </a:rPr>
              <a:t>Why is it important for your child to attend reception  every day?</a:t>
            </a:r>
          </a:p>
          <a:p>
            <a:pPr marL="0" indent="0">
              <a:buNone/>
            </a:pPr>
            <a:endParaRPr lang="en-GB" sz="1400" dirty="0">
              <a:latin typeface="Comic Sans MS" panose="030F0702030302020204" pitchFamily="66" charset="0"/>
            </a:endParaRPr>
          </a:p>
          <a:p>
            <a:pPr lvl="1"/>
            <a:r>
              <a:rPr lang="en-GB" sz="1400" dirty="0">
                <a:latin typeface="Comic Sans MS" panose="030F0702030302020204" pitchFamily="66" charset="0"/>
              </a:rPr>
              <a:t>Access all learning that is on offer to build blocks ready for the next steps in their learning.</a:t>
            </a:r>
            <a:endParaRPr lang="en-GB" sz="1400" dirty="0">
              <a:latin typeface="Comic Sans MS" panose="030F0702030302020204" pitchFamily="66" charset="0"/>
              <a:ea typeface="Calibri"/>
              <a:cs typeface="Calibri"/>
            </a:endParaRPr>
          </a:p>
          <a:p>
            <a:pPr lvl="1"/>
            <a:r>
              <a:rPr lang="en-GB" sz="1400" dirty="0">
                <a:latin typeface="Comic Sans MS" panose="030F0702030302020204" pitchFamily="66" charset="0"/>
              </a:rPr>
              <a:t>Build strong relationships with the adults and children in their class. </a:t>
            </a:r>
            <a:endParaRPr lang="en-GB" sz="1400" dirty="0">
              <a:latin typeface="Comic Sans MS" panose="030F0702030302020204" pitchFamily="66" charset="0"/>
              <a:ea typeface="Calibri"/>
              <a:cs typeface="Calibri"/>
            </a:endParaRPr>
          </a:p>
          <a:p>
            <a:pPr lvl="1"/>
            <a:r>
              <a:rPr lang="en-GB" sz="1400" dirty="0">
                <a:latin typeface="Comic Sans MS" panose="030F0702030302020204" pitchFamily="66" charset="0"/>
              </a:rPr>
              <a:t>Become used to school routines so that they can become more independent and ready for the next steps in their education.</a:t>
            </a:r>
            <a:endParaRPr lang="en-GB" sz="1400" dirty="0">
              <a:latin typeface="Comic Sans MS" panose="030F0702030302020204" pitchFamily="66" charset="0"/>
              <a:ea typeface="Calibri"/>
              <a:cs typeface="Calibri"/>
            </a:endParaRPr>
          </a:p>
          <a:p>
            <a:pPr lvl="1"/>
            <a:endParaRPr lang="en-GB" sz="1400" dirty="0">
              <a:latin typeface="Comic Sans MS" panose="030F0702030302020204" pitchFamily="66" charset="0"/>
            </a:endParaRPr>
          </a:p>
          <a:p>
            <a:pPr marL="0" indent="0">
              <a:buNone/>
            </a:pPr>
            <a:r>
              <a:rPr lang="en-GB" sz="1400" dirty="0">
                <a:latin typeface="Comic Sans MS" panose="030F0702030302020204" pitchFamily="66" charset="0"/>
              </a:rPr>
              <a:t>As a school, we understand that at times children may need to be off school due to poor health. </a:t>
            </a:r>
          </a:p>
          <a:p>
            <a:pPr marL="0" indent="0">
              <a:buNone/>
            </a:pPr>
            <a:r>
              <a:rPr lang="en-GB" sz="1400" dirty="0">
                <a:latin typeface="Comic Sans MS" panose="030F0702030302020204" pitchFamily="66" charset="0"/>
              </a:rPr>
              <a:t>There is strong evidence to suggest that children who attend school regularly in Primary School have better outcomes as adults.  </a:t>
            </a:r>
            <a:endParaRPr lang="en-GB" sz="1400" dirty="0">
              <a:latin typeface="Comic Sans MS" panose="030F0702030302020204" pitchFamily="66" charset="0"/>
              <a:ea typeface="Calibri"/>
              <a:cs typeface="Calibri"/>
            </a:endParaRPr>
          </a:p>
          <a:p>
            <a:pPr marL="342900" lvl="1" indent="0">
              <a:buNone/>
            </a:pPr>
            <a:endParaRPr lang="en-GB" sz="1200" dirty="0"/>
          </a:p>
          <a:p>
            <a:pPr marL="342900" lvl="1" indent="0">
              <a:buNone/>
            </a:pPr>
            <a:endParaRPr lang="en-GB" sz="1200" dirty="0"/>
          </a:p>
        </p:txBody>
      </p:sp>
      <p:pic>
        <p:nvPicPr>
          <p:cNvPr id="1028" name="Picture 4" descr="School Attendance - Nettlesworth Primary School">
            <a:extLst>
              <a:ext uri="{FF2B5EF4-FFF2-40B4-BE49-F238E27FC236}">
                <a16:creationId xmlns:a16="http://schemas.microsoft.com/office/drawing/2014/main" id="{83BAA712-64F3-40DE-B6C1-6D859CDAAAC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058"/>
          <a:stretch/>
        </p:blipFill>
        <p:spPr bwMode="auto">
          <a:xfrm>
            <a:off x="414091" y="1222017"/>
            <a:ext cx="3713610" cy="4414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5354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63B0B-9199-4DD9-A3BD-9549EB6C324C}"/>
              </a:ext>
            </a:extLst>
          </p:cNvPr>
          <p:cNvSpPr>
            <a:spLocks noGrp="1"/>
          </p:cNvSpPr>
          <p:nvPr>
            <p:ph type="title"/>
          </p:nvPr>
        </p:nvSpPr>
        <p:spPr>
          <a:xfrm>
            <a:off x="115613" y="94594"/>
            <a:ext cx="8849711" cy="1468820"/>
          </a:xfrm>
        </p:spPr>
        <p:txBody>
          <a:bodyPr>
            <a:normAutofit/>
          </a:bodyPr>
          <a:lstStyle/>
          <a:p>
            <a:pPr algn="ctr">
              <a:lnSpc>
                <a:spcPct val="100000"/>
              </a:lnSpc>
            </a:pPr>
            <a:r>
              <a:rPr lang="en-GB" sz="3200" u="sng" dirty="0">
                <a:latin typeface="Comic Sans MS" panose="030F0702030302020204" pitchFamily="66" charset="0"/>
              </a:rPr>
              <a:t>The Induction Process</a:t>
            </a:r>
            <a:r>
              <a:rPr lang="en-GB" sz="3200" b="1" u="sng" dirty="0">
                <a:latin typeface="Comic Sans MS" panose="030F0702030302020204" pitchFamily="66" charset="0"/>
              </a:rPr>
              <a:t>​</a:t>
            </a:r>
            <a:br>
              <a:rPr lang="en-GB" sz="3200" b="1" u="sng" dirty="0">
                <a:latin typeface="Comic Sans MS" panose="030F0702030302020204" pitchFamily="66" charset="0"/>
              </a:rPr>
            </a:br>
            <a:r>
              <a:rPr lang="en-GB" sz="1800" dirty="0">
                <a:solidFill>
                  <a:schemeClr val="accent2">
                    <a:lumMod val="75000"/>
                  </a:schemeClr>
                </a:solidFill>
                <a:latin typeface="Comic Sans MS" panose="030F0702030302020204" pitchFamily="66" charset="0"/>
              </a:rPr>
              <a:t>We want your child to settle in confidently at Mapledene, which is why we have a fun and well-planned transition into Reception. </a:t>
            </a:r>
            <a:br>
              <a:rPr lang="en-GB" sz="1800" dirty="0">
                <a:solidFill>
                  <a:schemeClr val="accent2">
                    <a:lumMod val="75000"/>
                  </a:schemeClr>
                </a:solidFill>
                <a:latin typeface="Comic Sans MS" panose="030F0702030302020204" pitchFamily="66" charset="0"/>
              </a:rPr>
            </a:br>
            <a:endParaRPr lang="en-GB" sz="1800" dirty="0">
              <a:solidFill>
                <a:schemeClr val="accent2">
                  <a:lumMod val="75000"/>
                </a:schemeClr>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F25CCC00-80BF-4353-9B83-BA62257AA04E}"/>
              </a:ext>
            </a:extLst>
          </p:cNvPr>
          <p:cNvSpPr>
            <a:spLocks noGrp="1"/>
          </p:cNvSpPr>
          <p:nvPr>
            <p:ph idx="1"/>
          </p:nvPr>
        </p:nvSpPr>
        <p:spPr>
          <a:xfrm>
            <a:off x="115613" y="1563414"/>
            <a:ext cx="8849711" cy="4784834"/>
          </a:xfrm>
        </p:spPr>
        <p:txBody>
          <a:bodyPr>
            <a:normAutofit fontScale="25000" lnSpcReduction="20000"/>
          </a:bodyPr>
          <a:lstStyle/>
          <a:p>
            <a:pPr>
              <a:lnSpc>
                <a:spcPct val="120000"/>
              </a:lnSpc>
            </a:pPr>
            <a:r>
              <a:rPr lang="en-GB" sz="6400" b="1" dirty="0">
                <a:latin typeface="Comic Sans MS" panose="030F0702030302020204" pitchFamily="66" charset="0"/>
              </a:rPr>
              <a:t>Monday 1st June – Teddy Bear’s Picnic </a:t>
            </a:r>
            <a:r>
              <a:rPr lang="en-GB" sz="6400" dirty="0">
                <a:latin typeface="Comic Sans MS" panose="030F0702030302020204" pitchFamily="66" charset="0"/>
              </a:rPr>
              <a:t>Bring a teddy! </a:t>
            </a:r>
            <a:br>
              <a:rPr lang="en-GB" sz="6400" dirty="0">
                <a:latin typeface="Comic Sans MS" panose="030F0702030302020204" pitchFamily="66" charset="0"/>
              </a:rPr>
            </a:br>
            <a:r>
              <a:rPr lang="en-GB" sz="6400" dirty="0">
                <a:latin typeface="Comic Sans MS" panose="030F0702030302020204" pitchFamily="66" charset="0"/>
              </a:rPr>
              <a:t>3:30pm–4:30pm – Drop-in play and stay session (parents to attend)</a:t>
            </a:r>
          </a:p>
          <a:p>
            <a:pPr>
              <a:lnSpc>
                <a:spcPct val="120000"/>
              </a:lnSpc>
            </a:pPr>
            <a:r>
              <a:rPr lang="en-GB" sz="6400" b="1" dirty="0">
                <a:latin typeface="Comic Sans MS" panose="030F0702030302020204" pitchFamily="66" charset="0"/>
              </a:rPr>
              <a:t>Wednesday 3rd June – Induction Meeting for Parents</a:t>
            </a:r>
            <a:br>
              <a:rPr lang="en-GB" sz="6400" dirty="0">
                <a:latin typeface="Comic Sans MS" panose="030F0702030302020204" pitchFamily="66" charset="0"/>
              </a:rPr>
            </a:br>
            <a:r>
              <a:rPr lang="en-GB" sz="6400" dirty="0">
                <a:latin typeface="Comic Sans MS" panose="030F0702030302020204" pitchFamily="66" charset="0"/>
              </a:rPr>
              <a:t>5:00pm start</a:t>
            </a:r>
          </a:p>
          <a:p>
            <a:pPr>
              <a:lnSpc>
                <a:spcPct val="120000"/>
              </a:lnSpc>
            </a:pPr>
            <a:r>
              <a:rPr lang="en-GB" sz="6400" b="1" dirty="0">
                <a:latin typeface="Comic Sans MS" panose="030F0702030302020204" pitchFamily="66" charset="0"/>
              </a:rPr>
              <a:t>Monday 15th June – Snuggly Storytime </a:t>
            </a:r>
            <a:r>
              <a:rPr lang="en-GB" sz="6400" dirty="0">
                <a:latin typeface="Comic Sans MS" panose="030F0702030302020204" pitchFamily="66" charset="0"/>
              </a:rPr>
              <a:t>Bring a favourite blanket or teddy</a:t>
            </a:r>
            <a:br>
              <a:rPr lang="en-GB" sz="6400" dirty="0">
                <a:latin typeface="Comic Sans MS" panose="030F0702030302020204" pitchFamily="66" charset="0"/>
              </a:rPr>
            </a:br>
            <a:r>
              <a:rPr lang="en-GB" sz="6400" dirty="0">
                <a:latin typeface="Comic Sans MS" panose="030F0702030302020204" pitchFamily="66" charset="0"/>
              </a:rPr>
              <a:t>3:30pm–4:30pm – Drop-in play and stay session, ending with a cosy story (parents to attend)</a:t>
            </a:r>
          </a:p>
          <a:p>
            <a:pPr>
              <a:lnSpc>
                <a:spcPct val="120000"/>
              </a:lnSpc>
            </a:pPr>
            <a:r>
              <a:rPr lang="en-GB" sz="6400" b="1" dirty="0">
                <a:latin typeface="Comic Sans MS" panose="030F0702030302020204" pitchFamily="66" charset="0"/>
              </a:rPr>
              <a:t>Monday 29th June – Fancy Dress Fun </a:t>
            </a:r>
            <a:r>
              <a:rPr lang="en-GB" sz="6400" dirty="0">
                <a:latin typeface="Comic Sans MS" panose="030F0702030302020204" pitchFamily="66" charset="0"/>
              </a:rPr>
              <a:t>Wear your favourite dressing-up costume</a:t>
            </a:r>
            <a:br>
              <a:rPr lang="en-GB" sz="6400" dirty="0">
                <a:latin typeface="Comic Sans MS" panose="030F0702030302020204" pitchFamily="66" charset="0"/>
              </a:rPr>
            </a:br>
            <a:r>
              <a:rPr lang="en-GB" sz="6400" dirty="0">
                <a:latin typeface="Comic Sans MS" panose="030F0702030302020204" pitchFamily="66" charset="0"/>
              </a:rPr>
              <a:t>3:30pm–4:30pm – Drop-in play and stay session, ending with party songs (parents to attend)</a:t>
            </a:r>
          </a:p>
          <a:p>
            <a:pPr>
              <a:lnSpc>
                <a:spcPct val="120000"/>
              </a:lnSpc>
            </a:pPr>
            <a:r>
              <a:rPr lang="en-GB" sz="6400" b="1" dirty="0">
                <a:latin typeface="Comic Sans MS" panose="030F0702030302020204" pitchFamily="66" charset="0"/>
              </a:rPr>
              <a:t>Wednesday 1st July – Transition Morning: Stay and Play</a:t>
            </a:r>
            <a:br>
              <a:rPr lang="en-GB" sz="6400" dirty="0">
                <a:latin typeface="Comic Sans MS" panose="030F0702030302020204" pitchFamily="66" charset="0"/>
              </a:rPr>
            </a:br>
            <a:r>
              <a:rPr lang="en-GB" sz="6400" dirty="0">
                <a:latin typeface="Comic Sans MS" panose="030F0702030302020204" pitchFamily="66" charset="0"/>
              </a:rPr>
              <a:t>9:30am–11:45am- children only</a:t>
            </a:r>
            <a:br>
              <a:rPr lang="en-GB" sz="6400" dirty="0">
                <a:latin typeface="Comic Sans MS" panose="030F0702030302020204" pitchFamily="66" charset="0"/>
              </a:rPr>
            </a:br>
            <a:r>
              <a:rPr lang="en-GB" sz="6400" dirty="0">
                <a:latin typeface="Comic Sans MS" panose="030F0702030302020204" pitchFamily="66" charset="0"/>
              </a:rPr>
              <a:t>Please could children bring a packed lunch, as they will be practising eating in the school hall.</a:t>
            </a:r>
          </a:p>
          <a:p>
            <a:pPr>
              <a:lnSpc>
                <a:spcPct val="120000"/>
              </a:lnSpc>
            </a:pPr>
            <a:r>
              <a:rPr lang="en-GB" sz="6400" b="1" dirty="0">
                <a:latin typeface="Comic Sans MS" panose="030F0702030302020204" pitchFamily="66" charset="0"/>
              </a:rPr>
              <a:t>Thursday 2nd and Friday 3rd July – Home Visits</a:t>
            </a:r>
            <a:br>
              <a:rPr lang="en-GB" sz="6400" dirty="0">
                <a:latin typeface="Comic Sans MS" panose="030F0702030302020204" pitchFamily="66" charset="0"/>
              </a:rPr>
            </a:br>
            <a:r>
              <a:rPr lang="en-GB" sz="6400" dirty="0">
                <a:latin typeface="Comic Sans MS" panose="030F0702030302020204" pitchFamily="66" charset="0"/>
              </a:rPr>
              <a:t>We will bring some ‘Ready Confetti’ and a special book to help with transition in September. Days and times are in your pack.</a:t>
            </a:r>
          </a:p>
          <a:p>
            <a:pPr marL="0" indent="0">
              <a:buNone/>
            </a:pPr>
            <a:endParaRPr lang="en-GB" sz="1600" dirty="0">
              <a:latin typeface="Comic Sans MS" panose="030F0702030302020204" pitchFamily="66" charset="0"/>
            </a:endParaRPr>
          </a:p>
        </p:txBody>
      </p:sp>
      <p:sp>
        <p:nvSpPr>
          <p:cNvPr id="4" name="TextBox 3">
            <a:extLst>
              <a:ext uri="{FF2B5EF4-FFF2-40B4-BE49-F238E27FC236}">
                <a16:creationId xmlns:a16="http://schemas.microsoft.com/office/drawing/2014/main" id="{71E49287-E536-DCBB-A6B2-A1F680FF2779}"/>
              </a:ext>
            </a:extLst>
          </p:cNvPr>
          <p:cNvSpPr txBox="1"/>
          <p:nvPr/>
        </p:nvSpPr>
        <p:spPr>
          <a:xfrm>
            <a:off x="0" y="6394074"/>
            <a:ext cx="9564413" cy="353943"/>
          </a:xfrm>
          <a:prstGeom prst="rect">
            <a:avLst/>
          </a:prstGeom>
          <a:noFill/>
        </p:spPr>
        <p:txBody>
          <a:bodyPr wrap="square" rtlCol="0">
            <a:spAutoFit/>
          </a:bodyPr>
          <a:lstStyle/>
          <a:p>
            <a:r>
              <a:rPr lang="en-GB" sz="1700" dirty="0">
                <a:solidFill>
                  <a:srgbClr val="FFFF00"/>
                </a:solidFill>
                <a:latin typeface="Comic Sans MS" panose="030F0702030302020204" pitchFamily="66" charset="0"/>
              </a:rPr>
              <a:t>Please bring your child’s birth certificate into the office to be photocopied. Thank you</a:t>
            </a:r>
            <a:r>
              <a:rPr lang="en-GB" sz="1700" dirty="0">
                <a:solidFill>
                  <a:srgbClr val="FFFF00"/>
                </a:solidFill>
              </a:rPr>
              <a:t>.</a:t>
            </a:r>
          </a:p>
        </p:txBody>
      </p:sp>
    </p:spTree>
    <p:extLst>
      <p:ext uri="{BB962C8B-B14F-4D97-AF65-F5344CB8AC3E}">
        <p14:creationId xmlns:p14="http://schemas.microsoft.com/office/powerpoint/2010/main" val="4159146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7F819-B689-4703-999C-E2099812C2ED}"/>
              </a:ext>
            </a:extLst>
          </p:cNvPr>
          <p:cNvSpPr>
            <a:spLocks noGrp="1"/>
          </p:cNvSpPr>
          <p:nvPr>
            <p:ph type="title"/>
          </p:nvPr>
        </p:nvSpPr>
        <p:spPr>
          <a:xfrm>
            <a:off x="3605459" y="710151"/>
            <a:ext cx="4688333" cy="1150653"/>
          </a:xfrm>
        </p:spPr>
        <p:txBody>
          <a:bodyPr vert="horz" lIns="91440" tIns="45720" rIns="91440" bIns="45720" rtlCol="0" anchor="b">
            <a:normAutofit fontScale="90000"/>
          </a:bodyPr>
          <a:lstStyle/>
          <a:p>
            <a:pPr algn="ctr" defTabSz="914400"/>
            <a:r>
              <a:rPr lang="en-US" sz="4000" dirty="0">
                <a:latin typeface="Comic Sans MS" panose="030F0702030302020204" pitchFamily="66" charset="0"/>
              </a:rPr>
              <a:t>Reception start date for September</a:t>
            </a:r>
          </a:p>
        </p:txBody>
      </p:sp>
      <p:pic>
        <p:nvPicPr>
          <p:cNvPr id="5" name="Picture 4" descr="Side view of a white calendar">
            <a:extLst>
              <a:ext uri="{FF2B5EF4-FFF2-40B4-BE49-F238E27FC236}">
                <a16:creationId xmlns:a16="http://schemas.microsoft.com/office/drawing/2014/main" id="{FA670E30-F8C2-2B5E-D13D-428006DEFC74}"/>
              </a:ext>
            </a:extLst>
          </p:cNvPr>
          <p:cNvPicPr>
            <a:picLocks noChangeAspect="1"/>
          </p:cNvPicPr>
          <p:nvPr/>
        </p:nvPicPr>
        <p:blipFill rotWithShape="1">
          <a:blip r:embed="rId2"/>
          <a:srcRect l="57560" r="8441" b="-1"/>
          <a:stretch/>
        </p:blipFill>
        <p:spPr>
          <a:xfrm>
            <a:off x="20" y="10"/>
            <a:ext cx="3492988"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 name="Rectangle 2">
            <a:extLst>
              <a:ext uri="{FF2B5EF4-FFF2-40B4-BE49-F238E27FC236}">
                <a16:creationId xmlns:a16="http://schemas.microsoft.com/office/drawing/2014/main" id="{194A10B4-7CDF-49CB-AFDC-5D8B8A097B75}"/>
              </a:ext>
            </a:extLst>
          </p:cNvPr>
          <p:cNvSpPr/>
          <p:nvPr/>
        </p:nvSpPr>
        <p:spPr>
          <a:xfrm>
            <a:off x="3806019" y="1964019"/>
            <a:ext cx="4945210" cy="3483864"/>
          </a:xfrm>
          <a:prstGeom prst="rect">
            <a:avLst/>
          </a:prstGeom>
        </p:spPr>
        <p:txBody>
          <a:bodyPr vert="horz" lIns="91440" tIns="45720" rIns="91440" bIns="45720" rtlCol="0" anchor="t">
            <a:noAutofit/>
          </a:bodyPr>
          <a:lstStyle/>
          <a:p>
            <a:pPr fontAlgn="base">
              <a:lnSpc>
                <a:spcPct val="150000"/>
              </a:lnSpc>
              <a:spcAft>
                <a:spcPts val="600"/>
              </a:spcAft>
            </a:pPr>
            <a:r>
              <a:rPr lang="en-US" sz="1600" dirty="0">
                <a:latin typeface="Comic Sans MS" panose="030F0702030302020204" pitchFamily="66" charset="0"/>
              </a:rPr>
              <a:t>All children will be starting Reception on Thursday 3</a:t>
            </a:r>
            <a:r>
              <a:rPr lang="en-US" sz="1600" baseline="30000" dirty="0">
                <a:latin typeface="Comic Sans MS" panose="030F0702030302020204" pitchFamily="66" charset="0"/>
              </a:rPr>
              <a:t>rd</a:t>
            </a:r>
            <a:r>
              <a:rPr lang="en-US" sz="1600" dirty="0">
                <a:latin typeface="Comic Sans MS" panose="030F0702030302020204" pitchFamily="66" charset="0"/>
              </a:rPr>
              <a:t> September. Your child will have a start time, which you will find in your pack. </a:t>
            </a:r>
          </a:p>
          <a:p>
            <a:pPr fontAlgn="base">
              <a:lnSpc>
                <a:spcPct val="150000"/>
              </a:lnSpc>
              <a:spcAft>
                <a:spcPts val="600"/>
              </a:spcAft>
            </a:pPr>
            <a:endParaRPr lang="en-US" sz="1600" dirty="0">
              <a:latin typeface="Comic Sans MS" panose="030F0702030302020204" pitchFamily="66" charset="0"/>
            </a:endParaRPr>
          </a:p>
          <a:p>
            <a:pPr fontAlgn="base">
              <a:lnSpc>
                <a:spcPct val="150000"/>
              </a:lnSpc>
              <a:spcAft>
                <a:spcPts val="600"/>
              </a:spcAft>
            </a:pPr>
            <a:r>
              <a:rPr lang="en-US" sz="1600" dirty="0">
                <a:latin typeface="Comic Sans MS" panose="030F0702030302020204" pitchFamily="66" charset="0"/>
              </a:rPr>
              <a:t>If we feel your child is finding it difficult to settle, then we will discuss this with you. We will always work with you in your child’s best interest.</a:t>
            </a:r>
          </a:p>
          <a:p>
            <a:pPr fontAlgn="base">
              <a:lnSpc>
                <a:spcPct val="150000"/>
              </a:lnSpc>
              <a:spcAft>
                <a:spcPts val="600"/>
              </a:spcAft>
            </a:pPr>
            <a:r>
              <a:rPr lang="en-US" sz="1600" dirty="0">
                <a:latin typeface="Comic Sans MS" panose="030F0702030302020204" pitchFamily="66" charset="0"/>
              </a:rPr>
              <a:t>We will let you know your child’s class and teacher once the children have settled and formed friendships. </a:t>
            </a:r>
          </a:p>
        </p:txBody>
      </p:sp>
    </p:spTree>
    <p:extLst>
      <p:ext uri="{BB962C8B-B14F-4D97-AF65-F5344CB8AC3E}">
        <p14:creationId xmlns:p14="http://schemas.microsoft.com/office/powerpoint/2010/main" val="1484613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CC96A44-20D6-4FA7-9272-6C31A79212FF}"/>
              </a:ext>
            </a:extLst>
          </p:cNvPr>
          <p:cNvSpPr>
            <a:spLocks noGrp="1"/>
          </p:cNvSpPr>
          <p:nvPr>
            <p:ph type="title"/>
          </p:nvPr>
        </p:nvSpPr>
        <p:spPr>
          <a:xfrm>
            <a:off x="245661" y="4775156"/>
            <a:ext cx="5298090" cy="1964265"/>
          </a:xfrm>
          <a:solidFill>
            <a:srgbClr val="FFC000"/>
          </a:solidFill>
        </p:spPr>
        <p:txBody>
          <a:bodyPr vert="horz" lIns="91440" tIns="45720" rIns="91440" bIns="45720" rtlCol="0" anchor="ctr">
            <a:normAutofit/>
          </a:bodyPr>
          <a:lstStyle/>
          <a:p>
            <a:pPr algn="ctr" defTabSz="914400"/>
            <a:r>
              <a:rPr lang="en-US" sz="4000" dirty="0">
                <a:solidFill>
                  <a:srgbClr val="002060"/>
                </a:solidFill>
                <a:latin typeface="Comic Sans MS" panose="030F0702030302020204" pitchFamily="66" charset="0"/>
              </a:rPr>
              <a:t>All About Reception</a:t>
            </a:r>
          </a:p>
        </p:txBody>
      </p:sp>
      <p:sp>
        <p:nvSpPr>
          <p:cNvPr id="9" name="Text Placeholder 4">
            <a:extLst>
              <a:ext uri="{FF2B5EF4-FFF2-40B4-BE49-F238E27FC236}">
                <a16:creationId xmlns:a16="http://schemas.microsoft.com/office/drawing/2014/main" id="{D2018DA6-BC9E-4D97-94B0-A83B9CFD6289}"/>
              </a:ext>
            </a:extLst>
          </p:cNvPr>
          <p:cNvSpPr>
            <a:spLocks noGrp="1"/>
          </p:cNvSpPr>
          <p:nvPr>
            <p:ph sz="quarter" idx="13"/>
          </p:nvPr>
        </p:nvSpPr>
        <p:spPr>
          <a:xfrm>
            <a:off x="5794838" y="321863"/>
            <a:ext cx="3233263" cy="6037026"/>
          </a:xfrm>
          <a:noFill/>
        </p:spPr>
        <p:txBody>
          <a:bodyPr vert="horz" lIns="91440" tIns="45720" rIns="91440" bIns="45720" rtlCol="0" anchor="ctr">
            <a:normAutofit/>
          </a:bodyPr>
          <a:lstStyle/>
          <a:p>
            <a:pPr marL="0" indent="0" defTabSz="914400">
              <a:lnSpc>
                <a:spcPct val="110000"/>
              </a:lnSpc>
              <a:buNone/>
            </a:pPr>
            <a:r>
              <a:rPr lang="en-US" sz="1400" dirty="0">
                <a:solidFill>
                  <a:schemeClr val="tx1"/>
                </a:solidFill>
                <a:latin typeface="Comic Sans MS" panose="030F0702030302020204" pitchFamily="66" charset="0"/>
              </a:rPr>
              <a:t>Children have their own entrance into Reception. It is a secure entrance where staff will  greet the children every morning. Children are also collected from here at home time. Our school drop off is between 8.30am-9am and Reception finish at 3.20pm. </a:t>
            </a:r>
          </a:p>
          <a:p>
            <a:pPr marL="0" indent="0" defTabSz="914400">
              <a:lnSpc>
                <a:spcPct val="110000"/>
              </a:lnSpc>
              <a:buNone/>
            </a:pPr>
            <a:r>
              <a:rPr lang="en-US" sz="1400" dirty="0">
                <a:solidFill>
                  <a:schemeClr val="tx1"/>
                </a:solidFill>
                <a:latin typeface="Comic Sans MS" panose="030F0702030302020204" pitchFamily="66" charset="0"/>
              </a:rPr>
              <a:t>In Reception we continue to work within the early years foundation stage (EYFS) curriculum.</a:t>
            </a:r>
            <a:br>
              <a:rPr lang="en-US" sz="1400" dirty="0">
                <a:solidFill>
                  <a:schemeClr val="tx1"/>
                </a:solidFill>
                <a:latin typeface="Comic Sans MS" panose="030F0702030302020204" pitchFamily="66" charset="0"/>
              </a:rPr>
            </a:br>
            <a:r>
              <a:rPr lang="en-US" sz="1400" dirty="0">
                <a:solidFill>
                  <a:schemeClr val="tx1"/>
                </a:solidFill>
                <a:latin typeface="Comic Sans MS" panose="030F0702030302020204" pitchFamily="66" charset="0"/>
              </a:rPr>
              <a:t> </a:t>
            </a:r>
            <a:br>
              <a:rPr lang="en-US" sz="1400" dirty="0">
                <a:solidFill>
                  <a:schemeClr val="tx1"/>
                </a:solidFill>
                <a:latin typeface="Comic Sans MS" panose="030F0702030302020204" pitchFamily="66" charset="0"/>
              </a:rPr>
            </a:br>
            <a:r>
              <a:rPr lang="en-US" sz="1400" dirty="0">
                <a:solidFill>
                  <a:schemeClr val="tx1"/>
                </a:solidFill>
                <a:latin typeface="Comic Sans MS" panose="030F0702030302020204" pitchFamily="66" charset="0"/>
              </a:rPr>
              <a:t>Staff will ensure that children work from where your child is at in their development using transition information from their previous settings and our baseline. </a:t>
            </a:r>
            <a:br>
              <a:rPr lang="en-US" sz="1400" dirty="0">
                <a:solidFill>
                  <a:schemeClr val="tx1"/>
                </a:solidFill>
                <a:latin typeface="Comic Sans MS" panose="030F0702030302020204" pitchFamily="66" charset="0"/>
              </a:rPr>
            </a:br>
            <a:br>
              <a:rPr lang="en-US" sz="1400" dirty="0">
                <a:solidFill>
                  <a:schemeClr val="tx1"/>
                </a:solidFill>
                <a:latin typeface="Comic Sans MS" panose="030F0702030302020204" pitchFamily="66" charset="0"/>
              </a:rPr>
            </a:br>
            <a:r>
              <a:rPr lang="en-US" sz="1400" dirty="0">
                <a:solidFill>
                  <a:schemeClr val="tx1"/>
                </a:solidFill>
                <a:latin typeface="Comic Sans MS" panose="030F0702030302020204" pitchFamily="66" charset="0"/>
              </a:rPr>
              <a:t>Children continue to work through the EYFS curriculum until the end of their Reception year, where they are expected to reach a good level of development (GLD).</a:t>
            </a:r>
          </a:p>
        </p:txBody>
      </p:sp>
      <p:pic>
        <p:nvPicPr>
          <p:cNvPr id="4" name="Picture 3">
            <a:extLst>
              <a:ext uri="{FF2B5EF4-FFF2-40B4-BE49-F238E27FC236}">
                <a16:creationId xmlns:a16="http://schemas.microsoft.com/office/drawing/2014/main" id="{8AC3F552-20DB-4A1A-8D76-6ADC674D44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464" y="107191"/>
            <a:ext cx="2202592" cy="2829942"/>
          </a:xfrm>
          <a:prstGeom prst="rect">
            <a:avLst/>
          </a:prstGeom>
        </p:spPr>
      </p:pic>
      <p:pic>
        <p:nvPicPr>
          <p:cNvPr id="6" name="Picture 5">
            <a:extLst>
              <a:ext uri="{FF2B5EF4-FFF2-40B4-BE49-F238E27FC236}">
                <a16:creationId xmlns:a16="http://schemas.microsoft.com/office/drawing/2014/main" id="{54102DA6-B586-47EE-8D26-AC7D529D71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48227" y="0"/>
            <a:ext cx="1954006" cy="2457999"/>
          </a:xfrm>
          <a:prstGeom prst="rect">
            <a:avLst/>
          </a:prstGeom>
        </p:spPr>
      </p:pic>
      <p:pic>
        <p:nvPicPr>
          <p:cNvPr id="10" name="Picture 9">
            <a:extLst>
              <a:ext uri="{FF2B5EF4-FFF2-40B4-BE49-F238E27FC236}">
                <a16:creationId xmlns:a16="http://schemas.microsoft.com/office/drawing/2014/main" id="{89B5AEFF-2DCC-48A6-A719-B47F2D30FC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70397" y="107191"/>
            <a:ext cx="1612825" cy="2042245"/>
          </a:xfrm>
          <a:prstGeom prst="rect">
            <a:avLst/>
          </a:prstGeom>
        </p:spPr>
      </p:pic>
      <p:pic>
        <p:nvPicPr>
          <p:cNvPr id="16" name="Picture 15">
            <a:extLst>
              <a:ext uri="{FF2B5EF4-FFF2-40B4-BE49-F238E27FC236}">
                <a16:creationId xmlns:a16="http://schemas.microsoft.com/office/drawing/2014/main" id="{B5124083-3CB7-4043-A829-23D7777B1CD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3139" y="2511197"/>
            <a:ext cx="2011701" cy="2368683"/>
          </a:xfrm>
          <a:prstGeom prst="rect">
            <a:avLst/>
          </a:prstGeom>
        </p:spPr>
      </p:pic>
      <p:pic>
        <p:nvPicPr>
          <p:cNvPr id="18" name="Picture 17">
            <a:extLst>
              <a:ext uri="{FF2B5EF4-FFF2-40B4-BE49-F238E27FC236}">
                <a16:creationId xmlns:a16="http://schemas.microsoft.com/office/drawing/2014/main" id="{AA73B9BD-88F4-46B3-8085-4FE9F2AF624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3698" y="1583872"/>
            <a:ext cx="1831246" cy="2002108"/>
          </a:xfrm>
          <a:prstGeom prst="rect">
            <a:avLst/>
          </a:prstGeom>
        </p:spPr>
      </p:pic>
      <p:pic>
        <p:nvPicPr>
          <p:cNvPr id="22" name="Picture 21">
            <a:extLst>
              <a:ext uri="{FF2B5EF4-FFF2-40B4-BE49-F238E27FC236}">
                <a16:creationId xmlns:a16="http://schemas.microsoft.com/office/drawing/2014/main" id="{AE162C95-A11B-4135-8D42-60E71482EE5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19507" y="2426369"/>
            <a:ext cx="2004051" cy="2157227"/>
          </a:xfrm>
          <a:prstGeom prst="rect">
            <a:avLst/>
          </a:prstGeom>
        </p:spPr>
      </p:pic>
      <p:pic>
        <p:nvPicPr>
          <p:cNvPr id="20" name="Picture 19">
            <a:extLst>
              <a:ext uri="{FF2B5EF4-FFF2-40B4-BE49-F238E27FC236}">
                <a16:creationId xmlns:a16="http://schemas.microsoft.com/office/drawing/2014/main" id="{E42EA098-DF13-4EE6-A6EB-B99A4DBB6D62}"/>
              </a:ext>
            </a:extLst>
          </p:cNvPr>
          <p:cNvPicPr>
            <a:picLocks noChangeAspect="1"/>
          </p:cNvPicPr>
          <p:nvPr/>
        </p:nvPicPr>
        <p:blipFill rotWithShape="1">
          <a:blip r:embed="rId9">
            <a:extLst>
              <a:ext uri="{28A0092B-C50C-407E-A947-70E740481C1C}">
                <a14:useLocalDpi xmlns:a14="http://schemas.microsoft.com/office/drawing/2010/main" val="0"/>
              </a:ext>
            </a:extLst>
          </a:blip>
          <a:srcRect l="1" t="20775" r="1736"/>
          <a:stretch/>
        </p:blipFill>
        <p:spPr>
          <a:xfrm>
            <a:off x="1876755" y="3340376"/>
            <a:ext cx="2011701" cy="1882234"/>
          </a:xfrm>
          <a:prstGeom prst="rect">
            <a:avLst/>
          </a:prstGeom>
        </p:spPr>
      </p:pic>
      <p:sp>
        <p:nvSpPr>
          <p:cNvPr id="2" name="Smiley Face 1">
            <a:extLst>
              <a:ext uri="{FF2B5EF4-FFF2-40B4-BE49-F238E27FC236}">
                <a16:creationId xmlns:a16="http://schemas.microsoft.com/office/drawing/2014/main" id="{3631E675-0DED-4AED-A37B-3AF6E3223274}"/>
              </a:ext>
            </a:extLst>
          </p:cNvPr>
          <p:cNvSpPr/>
          <p:nvPr/>
        </p:nvSpPr>
        <p:spPr>
          <a:xfrm>
            <a:off x="668594" y="2457999"/>
            <a:ext cx="629264" cy="47913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miley Face 11">
            <a:extLst>
              <a:ext uri="{FF2B5EF4-FFF2-40B4-BE49-F238E27FC236}">
                <a16:creationId xmlns:a16="http://schemas.microsoft.com/office/drawing/2014/main" id="{E86EDB00-2D39-4451-A3EB-0D6E1D53A4CC}"/>
              </a:ext>
            </a:extLst>
          </p:cNvPr>
          <p:cNvSpPr/>
          <p:nvPr/>
        </p:nvSpPr>
        <p:spPr>
          <a:xfrm>
            <a:off x="4549619" y="2697566"/>
            <a:ext cx="629264" cy="47913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miley Face 12">
            <a:extLst>
              <a:ext uri="{FF2B5EF4-FFF2-40B4-BE49-F238E27FC236}">
                <a16:creationId xmlns:a16="http://schemas.microsoft.com/office/drawing/2014/main" id="{8DE6AA72-B868-4527-B60C-638E2E16C756}"/>
              </a:ext>
            </a:extLst>
          </p:cNvPr>
          <p:cNvSpPr/>
          <p:nvPr/>
        </p:nvSpPr>
        <p:spPr>
          <a:xfrm>
            <a:off x="3834931" y="3092585"/>
            <a:ext cx="629264" cy="47913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miley Face 14">
            <a:extLst>
              <a:ext uri="{FF2B5EF4-FFF2-40B4-BE49-F238E27FC236}">
                <a16:creationId xmlns:a16="http://schemas.microsoft.com/office/drawing/2014/main" id="{9EE5A525-39ED-44DF-94AD-38406B262844}"/>
              </a:ext>
            </a:extLst>
          </p:cNvPr>
          <p:cNvSpPr/>
          <p:nvPr/>
        </p:nvSpPr>
        <p:spPr>
          <a:xfrm>
            <a:off x="3240676" y="1636348"/>
            <a:ext cx="629264" cy="47913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Smiley Face 16">
            <a:extLst>
              <a:ext uri="{FF2B5EF4-FFF2-40B4-BE49-F238E27FC236}">
                <a16:creationId xmlns:a16="http://schemas.microsoft.com/office/drawing/2014/main" id="{3BDDED28-2D1A-4F80-99E2-64A7D2899FD8}"/>
              </a:ext>
            </a:extLst>
          </p:cNvPr>
          <p:cNvSpPr/>
          <p:nvPr/>
        </p:nvSpPr>
        <p:spPr>
          <a:xfrm>
            <a:off x="2212424" y="1808769"/>
            <a:ext cx="629264" cy="47913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17480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039077A-4461-45A9-6145-2C5EA38615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CD9355-FB85-130A-5827-BBACA0184B1D}"/>
              </a:ext>
            </a:extLst>
          </p:cNvPr>
          <p:cNvSpPr>
            <a:spLocks noGrp="1"/>
          </p:cNvSpPr>
          <p:nvPr>
            <p:ph type="title"/>
          </p:nvPr>
        </p:nvSpPr>
        <p:spPr>
          <a:xfrm>
            <a:off x="770539" y="158968"/>
            <a:ext cx="7886700" cy="1325563"/>
          </a:xfrm>
        </p:spPr>
        <p:txBody>
          <a:bodyPr>
            <a:normAutofit/>
          </a:bodyPr>
          <a:lstStyle/>
          <a:p>
            <a:pPr algn="ctr"/>
            <a:r>
              <a:rPr lang="en-US" sz="3600" dirty="0">
                <a:latin typeface="Comic Sans MS" panose="030F0702030302020204" pitchFamily="66" charset="0"/>
              </a:rPr>
              <a:t>EYFS Framework</a:t>
            </a:r>
            <a:br>
              <a:rPr lang="en-GB" sz="3600" dirty="0">
                <a:latin typeface="Comic Sans MS" panose="030F0702030302020204" pitchFamily="66" charset="0"/>
              </a:rPr>
            </a:br>
            <a:br>
              <a:rPr lang="en-GB" sz="1800" dirty="0">
                <a:solidFill>
                  <a:schemeClr val="accent2">
                    <a:lumMod val="75000"/>
                  </a:schemeClr>
                </a:solidFill>
                <a:latin typeface="Comic Sans MS" panose="030F0702030302020204" pitchFamily="66" charset="0"/>
              </a:rPr>
            </a:br>
            <a:endParaRPr lang="en-GB" sz="1800" dirty="0">
              <a:solidFill>
                <a:schemeClr val="accent2">
                  <a:lumMod val="75000"/>
                </a:schemeClr>
              </a:solidFill>
              <a:latin typeface="Comic Sans MS" panose="030F0702030302020204" pitchFamily="66" charset="0"/>
            </a:endParaRPr>
          </a:p>
        </p:txBody>
      </p:sp>
      <p:sp>
        <p:nvSpPr>
          <p:cNvPr id="9" name="TextBox 8">
            <a:extLst>
              <a:ext uri="{FF2B5EF4-FFF2-40B4-BE49-F238E27FC236}">
                <a16:creationId xmlns:a16="http://schemas.microsoft.com/office/drawing/2014/main" id="{B40F42FA-B87F-FD05-4E8F-FFEF6C0CBDEE}"/>
              </a:ext>
            </a:extLst>
          </p:cNvPr>
          <p:cNvSpPr txBox="1"/>
          <p:nvPr/>
        </p:nvSpPr>
        <p:spPr>
          <a:xfrm>
            <a:off x="319454" y="1192477"/>
            <a:ext cx="8788869" cy="4844403"/>
          </a:xfrm>
          <a:prstGeom prst="rect">
            <a:avLst/>
          </a:prstGeom>
          <a:noFill/>
        </p:spPr>
        <p:txBody>
          <a:bodyPr wrap="square">
            <a:spAutoFit/>
          </a:bodyPr>
          <a:lstStyle/>
          <a:p>
            <a:pPr>
              <a:lnSpc>
                <a:spcPct val="90000"/>
              </a:lnSpc>
              <a:spcBef>
                <a:spcPct val="20000"/>
              </a:spcBef>
              <a:spcAft>
                <a:spcPts val="0"/>
              </a:spcAft>
              <a:buClr>
                <a:schemeClr val="accent1"/>
              </a:buClr>
              <a:buSzPct val="100000"/>
            </a:pPr>
            <a:r>
              <a:rPr lang="en-US" dirty="0">
                <a:latin typeface="Comic Sans MS" panose="030F0702030302020204" pitchFamily="66" charset="0"/>
              </a:rPr>
              <a:t>There are seven areas of learning and development, all of which are important and inter-connected. Three areas are particularly crucial for igniting children’s curiosity and enthusiasm for learning, and for building their capacity to learn, form relationships and thrive. These three areas, the prime areas, are: </a:t>
            </a:r>
          </a:p>
          <a:p>
            <a:pPr>
              <a:lnSpc>
                <a:spcPct val="90000"/>
              </a:lnSpc>
              <a:spcBef>
                <a:spcPct val="20000"/>
              </a:spcBef>
              <a:spcAft>
                <a:spcPts val="0"/>
              </a:spcAft>
              <a:buClr>
                <a:schemeClr val="accent1"/>
              </a:buClr>
              <a:buSzPct val="100000"/>
            </a:pPr>
            <a:endParaRPr lang="en-US" dirty="0">
              <a:latin typeface="Comic Sans MS" panose="030F0702030302020204" pitchFamily="66" charset="0"/>
            </a:endParaRPr>
          </a:p>
          <a:p>
            <a:pPr>
              <a:lnSpc>
                <a:spcPct val="90000"/>
              </a:lnSpc>
              <a:spcBef>
                <a:spcPct val="20000"/>
              </a:spcBef>
              <a:spcAft>
                <a:spcPts val="590"/>
              </a:spcAft>
              <a:buClr>
                <a:schemeClr val="accent1"/>
              </a:buClr>
              <a:buSzPct val="100000"/>
            </a:pPr>
            <a:r>
              <a:rPr lang="en-US" dirty="0">
                <a:latin typeface="Comic Sans MS" panose="030F0702030302020204" pitchFamily="66" charset="0"/>
              </a:rPr>
              <a:t> 		• communication and language </a:t>
            </a:r>
          </a:p>
          <a:p>
            <a:pPr>
              <a:lnSpc>
                <a:spcPct val="90000"/>
              </a:lnSpc>
              <a:spcBef>
                <a:spcPct val="20000"/>
              </a:spcBef>
              <a:spcAft>
                <a:spcPts val="590"/>
              </a:spcAft>
              <a:buClr>
                <a:schemeClr val="accent1"/>
              </a:buClr>
              <a:buSzPct val="100000"/>
            </a:pPr>
            <a:r>
              <a:rPr lang="en-US" dirty="0">
                <a:latin typeface="Comic Sans MS" panose="030F0702030302020204" pitchFamily="66" charset="0"/>
              </a:rPr>
              <a:t>		• physical development </a:t>
            </a:r>
          </a:p>
          <a:p>
            <a:pPr>
              <a:lnSpc>
                <a:spcPct val="90000"/>
              </a:lnSpc>
              <a:spcBef>
                <a:spcPct val="20000"/>
              </a:spcBef>
              <a:spcAft>
                <a:spcPts val="0"/>
              </a:spcAft>
              <a:buClr>
                <a:schemeClr val="accent1"/>
              </a:buClr>
              <a:buSzPct val="100000"/>
            </a:pPr>
            <a:r>
              <a:rPr lang="en-US" dirty="0">
                <a:latin typeface="Comic Sans MS" panose="030F0702030302020204" pitchFamily="66" charset="0"/>
              </a:rPr>
              <a:t>		• personal, social and emotional development </a:t>
            </a:r>
          </a:p>
          <a:p>
            <a:pPr>
              <a:lnSpc>
                <a:spcPct val="90000"/>
              </a:lnSpc>
              <a:spcBef>
                <a:spcPct val="20000"/>
              </a:spcBef>
              <a:spcAft>
                <a:spcPts val="0"/>
              </a:spcAft>
              <a:buClr>
                <a:schemeClr val="accent1"/>
              </a:buClr>
              <a:buSzPct val="100000"/>
            </a:pPr>
            <a:endParaRPr lang="en-US" dirty="0">
              <a:latin typeface="Comic Sans MS" panose="030F0702030302020204" pitchFamily="66" charset="0"/>
            </a:endParaRPr>
          </a:p>
          <a:p>
            <a:pPr>
              <a:lnSpc>
                <a:spcPct val="90000"/>
              </a:lnSpc>
              <a:spcBef>
                <a:spcPct val="20000"/>
              </a:spcBef>
              <a:spcAft>
                <a:spcPts val="0"/>
              </a:spcAft>
              <a:buClr>
                <a:schemeClr val="accent1"/>
              </a:buClr>
              <a:buSzPct val="100000"/>
            </a:pPr>
            <a:r>
              <a:rPr lang="en-US" dirty="0">
                <a:latin typeface="Comic Sans MS" panose="030F0702030302020204" pitchFamily="66" charset="0"/>
              </a:rPr>
              <a:t>The three prime areas are strengthened and applied through the specific areas of: </a:t>
            </a:r>
          </a:p>
          <a:p>
            <a:pPr>
              <a:lnSpc>
                <a:spcPct val="90000"/>
              </a:lnSpc>
              <a:spcBef>
                <a:spcPct val="20000"/>
              </a:spcBef>
              <a:spcAft>
                <a:spcPts val="0"/>
              </a:spcAft>
              <a:buClr>
                <a:schemeClr val="accent1"/>
              </a:buClr>
              <a:buSzPct val="100000"/>
            </a:pPr>
            <a:r>
              <a:rPr lang="en-US" dirty="0">
                <a:latin typeface="Comic Sans MS" panose="030F0702030302020204" pitchFamily="66" charset="0"/>
              </a:rPr>
              <a:t> </a:t>
            </a:r>
          </a:p>
          <a:p>
            <a:pPr>
              <a:lnSpc>
                <a:spcPct val="90000"/>
              </a:lnSpc>
              <a:spcBef>
                <a:spcPct val="20000"/>
              </a:spcBef>
              <a:spcAft>
                <a:spcPts val="0"/>
              </a:spcAft>
              <a:buClr>
                <a:schemeClr val="accent1"/>
              </a:buClr>
              <a:buSzPct val="100000"/>
            </a:pPr>
            <a:r>
              <a:rPr lang="en-US" dirty="0">
                <a:latin typeface="Comic Sans MS" panose="030F0702030302020204" pitchFamily="66" charset="0"/>
              </a:rPr>
              <a:t>		• literacy </a:t>
            </a:r>
          </a:p>
          <a:p>
            <a:pPr>
              <a:lnSpc>
                <a:spcPct val="90000"/>
              </a:lnSpc>
              <a:spcBef>
                <a:spcPct val="20000"/>
              </a:spcBef>
              <a:spcAft>
                <a:spcPts val="0"/>
              </a:spcAft>
              <a:buClr>
                <a:schemeClr val="accent1"/>
              </a:buClr>
              <a:buSzPct val="100000"/>
            </a:pPr>
            <a:r>
              <a:rPr lang="en-US" dirty="0">
                <a:latin typeface="Comic Sans MS" panose="030F0702030302020204" pitchFamily="66" charset="0"/>
              </a:rPr>
              <a:t>		• mathematics </a:t>
            </a:r>
          </a:p>
          <a:p>
            <a:pPr>
              <a:lnSpc>
                <a:spcPct val="90000"/>
              </a:lnSpc>
              <a:spcBef>
                <a:spcPct val="20000"/>
              </a:spcBef>
              <a:spcAft>
                <a:spcPts val="0"/>
              </a:spcAft>
              <a:buClr>
                <a:schemeClr val="accent1"/>
              </a:buClr>
              <a:buSzPct val="100000"/>
            </a:pPr>
            <a:r>
              <a:rPr lang="en-US" dirty="0">
                <a:latin typeface="Comic Sans MS" panose="030F0702030302020204" pitchFamily="66" charset="0"/>
              </a:rPr>
              <a:t>		• understanding the world </a:t>
            </a:r>
          </a:p>
          <a:p>
            <a:pPr>
              <a:lnSpc>
                <a:spcPct val="90000"/>
              </a:lnSpc>
              <a:spcBef>
                <a:spcPct val="20000"/>
              </a:spcBef>
              <a:spcAft>
                <a:spcPts val="0"/>
              </a:spcAft>
              <a:buClr>
                <a:schemeClr val="accent1"/>
              </a:buClr>
              <a:buSzPct val="100000"/>
            </a:pPr>
            <a:r>
              <a:rPr lang="en-US" dirty="0">
                <a:latin typeface="Comic Sans MS" panose="030F0702030302020204" pitchFamily="66" charset="0"/>
              </a:rPr>
              <a:t>		• expressive arts and design </a:t>
            </a:r>
          </a:p>
        </p:txBody>
      </p:sp>
      <p:pic>
        <p:nvPicPr>
          <p:cNvPr id="4" name="Picture 3">
            <a:extLst>
              <a:ext uri="{FF2B5EF4-FFF2-40B4-BE49-F238E27FC236}">
                <a16:creationId xmlns:a16="http://schemas.microsoft.com/office/drawing/2014/main" id="{B428BF3F-E473-4527-A7D3-AAB2CD0F26C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0323" y="4336143"/>
            <a:ext cx="1317523" cy="1855352"/>
          </a:xfrm>
          <a:prstGeom prst="rect">
            <a:avLst/>
          </a:prstGeom>
        </p:spPr>
      </p:pic>
      <p:pic>
        <p:nvPicPr>
          <p:cNvPr id="6" name="Picture 5">
            <a:extLst>
              <a:ext uri="{FF2B5EF4-FFF2-40B4-BE49-F238E27FC236}">
                <a16:creationId xmlns:a16="http://schemas.microsoft.com/office/drawing/2014/main" id="{41AD9042-45F3-4511-9B70-92B1A10B7D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0693" y="4273681"/>
            <a:ext cx="2104043" cy="1980276"/>
          </a:xfrm>
          <a:prstGeom prst="rect">
            <a:avLst/>
          </a:prstGeom>
        </p:spPr>
      </p:pic>
      <p:pic>
        <p:nvPicPr>
          <p:cNvPr id="8" name="Picture 7">
            <a:extLst>
              <a:ext uri="{FF2B5EF4-FFF2-40B4-BE49-F238E27FC236}">
                <a16:creationId xmlns:a16="http://schemas.microsoft.com/office/drawing/2014/main" id="{590A3A50-9A04-4520-B1D4-D55353CD3E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1929" y="2309016"/>
            <a:ext cx="2058724" cy="1534747"/>
          </a:xfrm>
          <a:prstGeom prst="rect">
            <a:avLst/>
          </a:prstGeom>
        </p:spPr>
      </p:pic>
      <p:sp>
        <p:nvSpPr>
          <p:cNvPr id="7" name="Smiley Face 6">
            <a:extLst>
              <a:ext uri="{FF2B5EF4-FFF2-40B4-BE49-F238E27FC236}">
                <a16:creationId xmlns:a16="http://schemas.microsoft.com/office/drawing/2014/main" id="{2B1D6111-FD95-4E00-A189-C517B58ED370}"/>
              </a:ext>
            </a:extLst>
          </p:cNvPr>
          <p:cNvSpPr/>
          <p:nvPr/>
        </p:nvSpPr>
        <p:spPr>
          <a:xfrm>
            <a:off x="5117690" y="4414618"/>
            <a:ext cx="422787" cy="38352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Smiley Face 9">
            <a:extLst>
              <a:ext uri="{FF2B5EF4-FFF2-40B4-BE49-F238E27FC236}">
                <a16:creationId xmlns:a16="http://schemas.microsoft.com/office/drawing/2014/main" id="{85F865B1-F054-4BAC-B880-8ED98BD57FE2}"/>
              </a:ext>
            </a:extLst>
          </p:cNvPr>
          <p:cNvSpPr/>
          <p:nvPr/>
        </p:nvSpPr>
        <p:spPr>
          <a:xfrm>
            <a:off x="6261929" y="2949866"/>
            <a:ext cx="384677" cy="36360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miley Face 10">
            <a:extLst>
              <a:ext uri="{FF2B5EF4-FFF2-40B4-BE49-F238E27FC236}">
                <a16:creationId xmlns:a16="http://schemas.microsoft.com/office/drawing/2014/main" id="{37CEFC26-6774-41C8-B471-D16DFAC80587}"/>
              </a:ext>
            </a:extLst>
          </p:cNvPr>
          <p:cNvSpPr/>
          <p:nvPr/>
        </p:nvSpPr>
        <p:spPr>
          <a:xfrm>
            <a:off x="6846150" y="2984151"/>
            <a:ext cx="324464" cy="295033"/>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miley Face 11">
            <a:extLst>
              <a:ext uri="{FF2B5EF4-FFF2-40B4-BE49-F238E27FC236}">
                <a16:creationId xmlns:a16="http://schemas.microsoft.com/office/drawing/2014/main" id="{37C7C4C0-5AC3-492C-ADF5-343435B6E113}"/>
              </a:ext>
            </a:extLst>
          </p:cNvPr>
          <p:cNvSpPr/>
          <p:nvPr/>
        </p:nvSpPr>
        <p:spPr>
          <a:xfrm>
            <a:off x="6488679" y="4798142"/>
            <a:ext cx="422787" cy="38352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miley Face 12">
            <a:extLst>
              <a:ext uri="{FF2B5EF4-FFF2-40B4-BE49-F238E27FC236}">
                <a16:creationId xmlns:a16="http://schemas.microsoft.com/office/drawing/2014/main" id="{DA3D981A-C082-41C9-8B52-F0F04B2F5E55}"/>
              </a:ext>
            </a:extLst>
          </p:cNvPr>
          <p:cNvSpPr/>
          <p:nvPr/>
        </p:nvSpPr>
        <p:spPr>
          <a:xfrm>
            <a:off x="7056798" y="4798142"/>
            <a:ext cx="422787" cy="38352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miley Face 13">
            <a:extLst>
              <a:ext uri="{FF2B5EF4-FFF2-40B4-BE49-F238E27FC236}">
                <a16:creationId xmlns:a16="http://schemas.microsoft.com/office/drawing/2014/main" id="{D730ECE6-27D4-432F-B627-4CA03EA975E7}"/>
              </a:ext>
            </a:extLst>
          </p:cNvPr>
          <p:cNvSpPr/>
          <p:nvPr/>
        </p:nvSpPr>
        <p:spPr>
          <a:xfrm>
            <a:off x="7691038" y="4853043"/>
            <a:ext cx="422787" cy="38352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miley Face 14">
            <a:extLst>
              <a:ext uri="{FF2B5EF4-FFF2-40B4-BE49-F238E27FC236}">
                <a16:creationId xmlns:a16="http://schemas.microsoft.com/office/drawing/2014/main" id="{55F191E3-FDB9-4B60-858B-96E4F7E403FE}"/>
              </a:ext>
            </a:extLst>
          </p:cNvPr>
          <p:cNvSpPr/>
          <p:nvPr/>
        </p:nvSpPr>
        <p:spPr>
          <a:xfrm>
            <a:off x="7322846" y="2915325"/>
            <a:ext cx="422787" cy="38352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Smiley Face 15">
            <a:extLst>
              <a:ext uri="{FF2B5EF4-FFF2-40B4-BE49-F238E27FC236}">
                <a16:creationId xmlns:a16="http://schemas.microsoft.com/office/drawing/2014/main" id="{AC9B1914-53AE-48F3-A853-A7A13EA16EB2}"/>
              </a:ext>
            </a:extLst>
          </p:cNvPr>
          <p:cNvSpPr/>
          <p:nvPr/>
        </p:nvSpPr>
        <p:spPr>
          <a:xfrm>
            <a:off x="7846854" y="2566342"/>
            <a:ext cx="422787" cy="38352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Smiley Face 16">
            <a:extLst>
              <a:ext uri="{FF2B5EF4-FFF2-40B4-BE49-F238E27FC236}">
                <a16:creationId xmlns:a16="http://schemas.microsoft.com/office/drawing/2014/main" id="{D87CBB98-1482-485D-8B15-684E219EE439}"/>
              </a:ext>
            </a:extLst>
          </p:cNvPr>
          <p:cNvSpPr/>
          <p:nvPr/>
        </p:nvSpPr>
        <p:spPr>
          <a:xfrm>
            <a:off x="7534239" y="2158589"/>
            <a:ext cx="422787" cy="38352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Smiley Face 17">
            <a:extLst>
              <a:ext uri="{FF2B5EF4-FFF2-40B4-BE49-F238E27FC236}">
                <a16:creationId xmlns:a16="http://schemas.microsoft.com/office/drawing/2014/main" id="{D57A9512-90A2-4DE0-9663-291CFC29F27E}"/>
              </a:ext>
            </a:extLst>
          </p:cNvPr>
          <p:cNvSpPr/>
          <p:nvPr/>
        </p:nvSpPr>
        <p:spPr>
          <a:xfrm>
            <a:off x="7078580" y="2197565"/>
            <a:ext cx="422787" cy="38352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Smiley Face 18">
            <a:extLst>
              <a:ext uri="{FF2B5EF4-FFF2-40B4-BE49-F238E27FC236}">
                <a16:creationId xmlns:a16="http://schemas.microsoft.com/office/drawing/2014/main" id="{F185B65D-B3DE-40DF-848C-8E87F1D92F9A}"/>
              </a:ext>
            </a:extLst>
          </p:cNvPr>
          <p:cNvSpPr/>
          <p:nvPr/>
        </p:nvSpPr>
        <p:spPr>
          <a:xfrm>
            <a:off x="6796988" y="2227810"/>
            <a:ext cx="422787" cy="38352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49425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FAAADF5-B9EE-6B63-D142-0924F93991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0C4534-FC67-8E7F-9F49-DC1056AA37AC}"/>
              </a:ext>
            </a:extLst>
          </p:cNvPr>
          <p:cNvSpPr>
            <a:spLocks noGrp="1"/>
          </p:cNvSpPr>
          <p:nvPr>
            <p:ph type="title"/>
          </p:nvPr>
        </p:nvSpPr>
        <p:spPr>
          <a:xfrm>
            <a:off x="770539" y="171689"/>
            <a:ext cx="7886700" cy="1325563"/>
          </a:xfrm>
        </p:spPr>
        <p:txBody>
          <a:bodyPr>
            <a:normAutofit/>
          </a:bodyPr>
          <a:lstStyle/>
          <a:p>
            <a:pPr algn="ctr"/>
            <a:r>
              <a:rPr lang="en-GB" sz="3600" dirty="0">
                <a:latin typeface="Comic Sans MS" panose="030F0702030302020204" pitchFamily="66" charset="0"/>
              </a:rPr>
              <a:t>Parental Involvement</a:t>
            </a:r>
            <a:br>
              <a:rPr lang="en-GB" sz="3600" dirty="0">
                <a:latin typeface="Comic Sans MS" panose="030F0702030302020204" pitchFamily="66" charset="0"/>
              </a:rPr>
            </a:br>
            <a:br>
              <a:rPr lang="en-GB" sz="1800" dirty="0">
                <a:solidFill>
                  <a:schemeClr val="accent2">
                    <a:lumMod val="75000"/>
                  </a:schemeClr>
                </a:solidFill>
                <a:latin typeface="Comic Sans MS" panose="030F0702030302020204" pitchFamily="66" charset="0"/>
              </a:rPr>
            </a:br>
            <a:endParaRPr lang="en-GB" sz="1800" dirty="0">
              <a:solidFill>
                <a:schemeClr val="accent2">
                  <a:lumMod val="75000"/>
                </a:schemeClr>
              </a:solidFill>
              <a:latin typeface="Comic Sans MS" panose="030F0702030302020204" pitchFamily="66" charset="0"/>
            </a:endParaRPr>
          </a:p>
        </p:txBody>
      </p:sp>
      <p:sp>
        <p:nvSpPr>
          <p:cNvPr id="5" name="TextBox 4">
            <a:extLst>
              <a:ext uri="{FF2B5EF4-FFF2-40B4-BE49-F238E27FC236}">
                <a16:creationId xmlns:a16="http://schemas.microsoft.com/office/drawing/2014/main" id="{6BCC4DE9-4659-2A5C-7DE3-64C656BF958C}"/>
              </a:ext>
            </a:extLst>
          </p:cNvPr>
          <p:cNvSpPr txBox="1"/>
          <p:nvPr/>
        </p:nvSpPr>
        <p:spPr>
          <a:xfrm>
            <a:off x="378372" y="1138618"/>
            <a:ext cx="8576444" cy="3139321"/>
          </a:xfrm>
          <a:prstGeom prst="rect">
            <a:avLst/>
          </a:prstGeom>
          <a:noFill/>
        </p:spPr>
        <p:txBody>
          <a:bodyPr wrap="square">
            <a:spAutoFit/>
          </a:bodyPr>
          <a:lstStyle/>
          <a:p>
            <a:r>
              <a:rPr lang="en-GB" dirty="0">
                <a:latin typeface="Comic Sans MS" panose="030F0702030302020204" pitchFamily="66" charset="0"/>
              </a:rPr>
              <a:t>Building a strong partnership between school and parents is at the heart of every child’s success. When we work together, children feel secure, supported, and confident as they begin their learning journey with us. We value open and regular communication so that we can share achievements, discuss progress, support any individual needs and for those daily check ins! By working in partnership, both at home and at school, we can ensure that your child is given the best possible start and encouraged to reach their full potential. We look forward to meeting you at our home visits and then inviting you to into school to work with us for our s</a:t>
            </a:r>
            <a:r>
              <a:rPr lang="en-GB" sz="1800" dirty="0">
                <a:latin typeface="Comic Sans MS" panose="030F0702030302020204" pitchFamily="66" charset="0"/>
              </a:rPr>
              <a:t>chool </a:t>
            </a:r>
            <a:r>
              <a:rPr lang="en-GB" dirty="0">
                <a:latin typeface="Comic Sans MS" panose="030F0702030302020204" pitchFamily="66" charset="0"/>
              </a:rPr>
              <a:t>t</a:t>
            </a:r>
            <a:r>
              <a:rPr lang="en-GB" sz="1800" dirty="0">
                <a:latin typeface="Comic Sans MS" panose="030F0702030302020204" pitchFamily="66" charset="0"/>
              </a:rPr>
              <a:t>rips, nativity, </a:t>
            </a:r>
            <a:r>
              <a:rPr lang="en-GB" dirty="0">
                <a:latin typeface="Comic Sans MS" panose="030F0702030302020204" pitchFamily="66" charset="0"/>
              </a:rPr>
              <a:t>m</a:t>
            </a:r>
            <a:r>
              <a:rPr lang="en-GB" sz="1800" dirty="0">
                <a:latin typeface="Comic Sans MS" panose="030F0702030302020204" pitchFamily="66" charset="0"/>
              </a:rPr>
              <a:t>ystery readers</a:t>
            </a:r>
            <a:r>
              <a:rPr lang="en-GB" dirty="0">
                <a:latin typeface="Comic Sans MS" panose="030F0702030302020204" pitchFamily="66" charset="0"/>
              </a:rPr>
              <a:t>, w</a:t>
            </a:r>
            <a:r>
              <a:rPr lang="en-GB" sz="1800" dirty="0">
                <a:latin typeface="Comic Sans MS" panose="030F0702030302020204" pitchFamily="66" charset="0"/>
              </a:rPr>
              <a:t>orkshops, (step into early years </a:t>
            </a:r>
            <a:r>
              <a:rPr lang="en-GB" dirty="0">
                <a:latin typeface="Comic Sans MS" panose="030F0702030302020204" pitchFamily="66" charset="0"/>
              </a:rPr>
              <a:t>and p</a:t>
            </a:r>
            <a:r>
              <a:rPr lang="en-GB" sz="1800" dirty="0">
                <a:latin typeface="Comic Sans MS" panose="030F0702030302020204" pitchFamily="66" charset="0"/>
              </a:rPr>
              <a:t>honics)</a:t>
            </a:r>
            <a:r>
              <a:rPr lang="en-GB" dirty="0">
                <a:latin typeface="Comic Sans MS" panose="030F0702030302020204" pitchFamily="66" charset="0"/>
              </a:rPr>
              <a:t> and our Very Hungry Caterpillar </a:t>
            </a:r>
            <a:r>
              <a:rPr lang="en-GB" sz="1800" dirty="0">
                <a:latin typeface="Comic Sans MS" panose="030F0702030302020204" pitchFamily="66" charset="0"/>
              </a:rPr>
              <a:t>tea party. </a:t>
            </a:r>
          </a:p>
        </p:txBody>
      </p:sp>
      <p:graphicFrame>
        <p:nvGraphicFramePr>
          <p:cNvPr id="6" name="Table 5">
            <a:extLst>
              <a:ext uri="{FF2B5EF4-FFF2-40B4-BE49-F238E27FC236}">
                <a16:creationId xmlns:a16="http://schemas.microsoft.com/office/drawing/2014/main" id="{B044CDB5-A5C0-5CE9-AECE-C5431BEA9865}"/>
              </a:ext>
            </a:extLst>
          </p:cNvPr>
          <p:cNvGraphicFramePr>
            <a:graphicFrameLocks noGrp="1"/>
          </p:cNvGraphicFramePr>
          <p:nvPr>
            <p:extLst>
              <p:ext uri="{D42A27DB-BD31-4B8C-83A1-F6EECF244321}">
                <p14:modId xmlns:p14="http://schemas.microsoft.com/office/powerpoint/2010/main" val="223362568"/>
              </p:ext>
            </p:extLst>
          </p:nvPr>
        </p:nvGraphicFramePr>
        <p:xfrm>
          <a:off x="136634" y="4318875"/>
          <a:ext cx="8818182" cy="1888096"/>
        </p:xfrm>
        <a:graphic>
          <a:graphicData uri="http://schemas.openxmlformats.org/drawingml/2006/table">
            <a:tbl>
              <a:tblPr firstRow="1" bandRow="1">
                <a:tableStyleId>{5940675A-B579-460E-94D1-54222C63F5DA}</a:tableStyleId>
              </a:tblPr>
              <a:tblGrid>
                <a:gridCol w="1469697">
                  <a:extLst>
                    <a:ext uri="{9D8B030D-6E8A-4147-A177-3AD203B41FA5}">
                      <a16:colId xmlns:a16="http://schemas.microsoft.com/office/drawing/2014/main" val="4029669657"/>
                    </a:ext>
                  </a:extLst>
                </a:gridCol>
                <a:gridCol w="1469697">
                  <a:extLst>
                    <a:ext uri="{9D8B030D-6E8A-4147-A177-3AD203B41FA5}">
                      <a16:colId xmlns:a16="http://schemas.microsoft.com/office/drawing/2014/main" val="3017229128"/>
                    </a:ext>
                  </a:extLst>
                </a:gridCol>
                <a:gridCol w="1469697">
                  <a:extLst>
                    <a:ext uri="{9D8B030D-6E8A-4147-A177-3AD203B41FA5}">
                      <a16:colId xmlns:a16="http://schemas.microsoft.com/office/drawing/2014/main" val="409051068"/>
                    </a:ext>
                  </a:extLst>
                </a:gridCol>
                <a:gridCol w="1469697">
                  <a:extLst>
                    <a:ext uri="{9D8B030D-6E8A-4147-A177-3AD203B41FA5}">
                      <a16:colId xmlns:a16="http://schemas.microsoft.com/office/drawing/2014/main" val="1338494818"/>
                    </a:ext>
                  </a:extLst>
                </a:gridCol>
                <a:gridCol w="1469697">
                  <a:extLst>
                    <a:ext uri="{9D8B030D-6E8A-4147-A177-3AD203B41FA5}">
                      <a16:colId xmlns:a16="http://schemas.microsoft.com/office/drawing/2014/main" val="1976442524"/>
                    </a:ext>
                  </a:extLst>
                </a:gridCol>
                <a:gridCol w="1469697">
                  <a:extLst>
                    <a:ext uri="{9D8B030D-6E8A-4147-A177-3AD203B41FA5}">
                      <a16:colId xmlns:a16="http://schemas.microsoft.com/office/drawing/2014/main" val="2865521693"/>
                    </a:ext>
                  </a:extLst>
                </a:gridCol>
              </a:tblGrid>
              <a:tr h="699376">
                <a:tc>
                  <a:txBody>
                    <a:bodyPr/>
                    <a:lstStyle/>
                    <a:p>
                      <a:r>
                        <a:rPr lang="en-GB" sz="2000" dirty="0">
                          <a:solidFill>
                            <a:schemeClr val="bg1"/>
                          </a:solidFill>
                          <a:latin typeface="Comic Sans MS" panose="030F0702030302020204" pitchFamily="66" charset="0"/>
                        </a:rPr>
                        <a:t>Autumn 1</a:t>
                      </a:r>
                    </a:p>
                  </a:txBody>
                  <a:tcPr>
                    <a:solidFill>
                      <a:srgbClr val="8F8FF5"/>
                    </a:solidFill>
                  </a:tcPr>
                </a:tc>
                <a:tc>
                  <a:txBody>
                    <a:bodyPr/>
                    <a:lstStyle/>
                    <a:p>
                      <a:r>
                        <a:rPr lang="en-GB" sz="2000" dirty="0">
                          <a:solidFill>
                            <a:schemeClr val="bg1"/>
                          </a:solidFill>
                          <a:latin typeface="Comic Sans MS" panose="030F0702030302020204" pitchFamily="66" charset="0"/>
                        </a:rPr>
                        <a:t>Autumn 2</a:t>
                      </a:r>
                    </a:p>
                  </a:txBody>
                  <a:tcPr>
                    <a:solidFill>
                      <a:srgbClr val="8F8FF5"/>
                    </a:solidFill>
                  </a:tcPr>
                </a:tc>
                <a:tc>
                  <a:txBody>
                    <a:bodyPr/>
                    <a:lstStyle/>
                    <a:p>
                      <a:r>
                        <a:rPr lang="en-GB" sz="2000" dirty="0">
                          <a:solidFill>
                            <a:schemeClr val="bg1"/>
                          </a:solidFill>
                          <a:latin typeface="Comic Sans MS" panose="030F0702030302020204" pitchFamily="66" charset="0"/>
                        </a:rPr>
                        <a:t>Spring 1</a:t>
                      </a:r>
                    </a:p>
                  </a:txBody>
                  <a:tcPr>
                    <a:solidFill>
                      <a:srgbClr val="8F8FF5"/>
                    </a:solidFill>
                  </a:tcPr>
                </a:tc>
                <a:tc>
                  <a:txBody>
                    <a:bodyPr/>
                    <a:lstStyle/>
                    <a:p>
                      <a:r>
                        <a:rPr lang="en-GB" sz="2000" dirty="0">
                          <a:solidFill>
                            <a:schemeClr val="bg1"/>
                          </a:solidFill>
                          <a:latin typeface="Comic Sans MS" panose="030F0702030302020204" pitchFamily="66" charset="0"/>
                        </a:rPr>
                        <a:t>Spring 2</a:t>
                      </a:r>
                    </a:p>
                  </a:txBody>
                  <a:tcPr>
                    <a:solidFill>
                      <a:srgbClr val="8F8FF5"/>
                    </a:solidFill>
                  </a:tcPr>
                </a:tc>
                <a:tc>
                  <a:txBody>
                    <a:bodyPr/>
                    <a:lstStyle/>
                    <a:p>
                      <a:r>
                        <a:rPr lang="en-GB" sz="2000" dirty="0">
                          <a:solidFill>
                            <a:schemeClr val="bg1"/>
                          </a:solidFill>
                          <a:latin typeface="Comic Sans MS" panose="030F0702030302020204" pitchFamily="66" charset="0"/>
                        </a:rPr>
                        <a:t>Summer 1</a:t>
                      </a:r>
                    </a:p>
                  </a:txBody>
                  <a:tcPr>
                    <a:solidFill>
                      <a:srgbClr val="8F8FF5"/>
                    </a:solidFill>
                  </a:tcPr>
                </a:tc>
                <a:tc>
                  <a:txBody>
                    <a:bodyPr/>
                    <a:lstStyle/>
                    <a:p>
                      <a:r>
                        <a:rPr lang="en-GB" sz="2000" dirty="0">
                          <a:solidFill>
                            <a:schemeClr val="bg1"/>
                          </a:solidFill>
                          <a:latin typeface="Comic Sans MS" panose="030F0702030302020204" pitchFamily="66" charset="0"/>
                        </a:rPr>
                        <a:t>Summer 2</a:t>
                      </a:r>
                    </a:p>
                  </a:txBody>
                  <a:tcPr>
                    <a:solidFill>
                      <a:srgbClr val="8F8FF5"/>
                    </a:solidFill>
                  </a:tcPr>
                </a:tc>
                <a:extLst>
                  <a:ext uri="{0D108BD9-81ED-4DB2-BD59-A6C34878D82A}">
                    <a16:rowId xmlns:a16="http://schemas.microsoft.com/office/drawing/2014/main" val="3584749043"/>
                  </a:ext>
                </a:extLst>
              </a:tr>
              <a:tr h="699376">
                <a:tc>
                  <a:txBody>
                    <a:bodyPr/>
                    <a:lstStyle/>
                    <a:p>
                      <a:pPr algn="ctr"/>
                      <a:r>
                        <a:rPr lang="en-GB" dirty="0">
                          <a:latin typeface="Comic Sans MS" panose="030F0702030302020204" pitchFamily="66" charset="0"/>
                        </a:rPr>
                        <a:t>This is me!</a:t>
                      </a:r>
                    </a:p>
                    <a:p>
                      <a:pPr algn="ctr"/>
                      <a:r>
                        <a:rPr lang="en-GB" dirty="0">
                          <a:latin typeface="Comic Sans MS" panose="030F0702030302020204" pitchFamily="66" charset="0"/>
                        </a:rPr>
                        <a:t>(workshops)</a:t>
                      </a:r>
                    </a:p>
                  </a:txBody>
                  <a:tcPr/>
                </a:tc>
                <a:tc>
                  <a:txBody>
                    <a:bodyPr/>
                    <a:lstStyle/>
                    <a:p>
                      <a:pPr algn="ctr"/>
                      <a:r>
                        <a:rPr lang="en-GB" dirty="0">
                          <a:latin typeface="Comic Sans MS" panose="030F0702030302020204" pitchFamily="66" charset="0"/>
                        </a:rPr>
                        <a:t>Hello Autumn</a:t>
                      </a:r>
                    </a:p>
                    <a:p>
                      <a:pPr algn="ctr"/>
                      <a:r>
                        <a:rPr lang="en-GB" dirty="0">
                          <a:latin typeface="Comic Sans MS" panose="030F0702030302020204" pitchFamily="66" charset="0"/>
                        </a:rPr>
                        <a:t>(Nativity)</a:t>
                      </a:r>
                    </a:p>
                  </a:txBody>
                  <a:tcPr/>
                </a:tc>
                <a:tc>
                  <a:txBody>
                    <a:bodyPr/>
                    <a:lstStyle/>
                    <a:p>
                      <a:pPr algn="ctr"/>
                      <a:r>
                        <a:rPr lang="en-GB" dirty="0">
                          <a:latin typeface="Comic Sans MS" panose="030F0702030302020204" pitchFamily="66" charset="0"/>
                        </a:rPr>
                        <a:t>Once Upon a Time (mystery reader)</a:t>
                      </a:r>
                    </a:p>
                  </a:txBody>
                  <a:tcPr/>
                </a:tc>
                <a:tc>
                  <a:txBody>
                    <a:bodyPr/>
                    <a:lstStyle/>
                    <a:p>
                      <a:pPr algn="ctr"/>
                      <a:r>
                        <a:rPr lang="en-GB" dirty="0">
                          <a:latin typeface="Comic Sans MS" panose="030F0702030302020204" pitchFamily="66" charset="0"/>
                        </a:rPr>
                        <a:t>Down on the farm (trip)</a:t>
                      </a:r>
                    </a:p>
                  </a:txBody>
                  <a:tcPr/>
                </a:tc>
                <a:tc>
                  <a:txBody>
                    <a:bodyPr/>
                    <a:lstStyle/>
                    <a:p>
                      <a:pPr algn="ctr"/>
                      <a:r>
                        <a:rPr lang="en-GB" dirty="0">
                          <a:latin typeface="Comic Sans MS" panose="030F0702030302020204" pitchFamily="66" charset="0"/>
                        </a:rPr>
                        <a:t>Ready, Steady Grow!</a:t>
                      </a:r>
                    </a:p>
                    <a:p>
                      <a:pPr algn="ctr"/>
                      <a:r>
                        <a:rPr lang="en-GB" dirty="0">
                          <a:latin typeface="Comic Sans MS" panose="030F0702030302020204" pitchFamily="66" charset="0"/>
                        </a:rPr>
                        <a:t>(tea party)</a:t>
                      </a:r>
                    </a:p>
                  </a:txBody>
                  <a:tcPr/>
                </a:tc>
                <a:tc>
                  <a:txBody>
                    <a:bodyPr/>
                    <a:lstStyle/>
                    <a:p>
                      <a:pPr algn="ctr"/>
                      <a:r>
                        <a:rPr lang="en-GB" dirty="0">
                          <a:latin typeface="Comic Sans MS" panose="030F0702030302020204" pitchFamily="66" charset="0"/>
                        </a:rPr>
                        <a:t>Come fly with me (trip)</a:t>
                      </a:r>
                    </a:p>
                  </a:txBody>
                  <a:tcPr/>
                </a:tc>
                <a:extLst>
                  <a:ext uri="{0D108BD9-81ED-4DB2-BD59-A6C34878D82A}">
                    <a16:rowId xmlns:a16="http://schemas.microsoft.com/office/drawing/2014/main" val="2032384774"/>
                  </a:ext>
                </a:extLst>
              </a:tr>
            </a:tbl>
          </a:graphicData>
        </a:graphic>
      </p:graphicFrame>
    </p:spTree>
    <p:extLst>
      <p:ext uri="{BB962C8B-B14F-4D97-AF65-F5344CB8AC3E}">
        <p14:creationId xmlns:p14="http://schemas.microsoft.com/office/powerpoint/2010/main" val="1170962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03CB2-89D4-4341-8198-09A9FD8A688B}"/>
              </a:ext>
            </a:extLst>
          </p:cNvPr>
          <p:cNvSpPr>
            <a:spLocks noGrp="1"/>
          </p:cNvSpPr>
          <p:nvPr>
            <p:ph type="title"/>
          </p:nvPr>
        </p:nvSpPr>
        <p:spPr/>
        <p:txBody>
          <a:bodyPr>
            <a:normAutofit fontScale="90000"/>
          </a:bodyPr>
          <a:lstStyle/>
          <a:p>
            <a:pPr fontAlgn="base"/>
            <a:r>
              <a:rPr lang="en-GB" sz="3600" dirty="0">
                <a:latin typeface="Comic Sans MS" panose="030F0702030302020204" pitchFamily="66" charset="0"/>
              </a:rPr>
              <a:t>School Readiness</a:t>
            </a:r>
            <a:br>
              <a:rPr lang="en-GB" sz="3600" b="1" dirty="0">
                <a:latin typeface="Comic Sans MS" panose="030F0702030302020204" pitchFamily="66" charset="0"/>
              </a:rPr>
            </a:br>
            <a:r>
              <a:rPr lang="en-GB" sz="3100" dirty="0">
                <a:latin typeface="Comic Sans MS" panose="030F0702030302020204" pitchFamily="66" charset="0"/>
              </a:rPr>
              <a:t>Your child's journey to school starts at home</a:t>
            </a:r>
            <a:br>
              <a:rPr lang="en-GB" sz="3600" b="1" dirty="0">
                <a:latin typeface="Figtree"/>
              </a:rPr>
            </a:br>
            <a:endParaRPr lang="en-GB" dirty="0"/>
          </a:p>
        </p:txBody>
      </p:sp>
      <p:sp>
        <p:nvSpPr>
          <p:cNvPr id="4" name="Content Placeholder 3">
            <a:extLst>
              <a:ext uri="{FF2B5EF4-FFF2-40B4-BE49-F238E27FC236}">
                <a16:creationId xmlns:a16="http://schemas.microsoft.com/office/drawing/2014/main" id="{0F3B7541-7846-4865-B197-621A71CC78C3}"/>
              </a:ext>
            </a:extLst>
          </p:cNvPr>
          <p:cNvSpPr>
            <a:spLocks noGrp="1"/>
          </p:cNvSpPr>
          <p:nvPr>
            <p:ph sz="quarter" idx="14"/>
          </p:nvPr>
        </p:nvSpPr>
        <p:spPr>
          <a:xfrm>
            <a:off x="4760890" y="1820996"/>
            <a:ext cx="3822192" cy="4533654"/>
          </a:xfrm>
        </p:spPr>
        <p:txBody>
          <a:bodyPr>
            <a:normAutofit/>
          </a:bodyPr>
          <a:lstStyle/>
          <a:p>
            <a:pPr marL="0" indent="0">
              <a:buNone/>
            </a:pPr>
            <a:r>
              <a:rPr lang="en-GB" dirty="0">
                <a:latin typeface="Comic Sans MS" panose="030F0702030302020204" pitchFamily="66" charset="0"/>
              </a:rPr>
              <a:t>Skills to practise before starting Reception:</a:t>
            </a:r>
          </a:p>
          <a:p>
            <a:r>
              <a:rPr lang="en-GB" dirty="0">
                <a:latin typeface="Comic Sans MS" panose="030F0702030302020204" pitchFamily="66" charset="0"/>
              </a:rPr>
              <a:t>Growing independence</a:t>
            </a:r>
          </a:p>
          <a:p>
            <a:r>
              <a:rPr lang="en-GB" dirty="0">
                <a:latin typeface="Comic Sans MS" panose="030F0702030302020204" pitchFamily="66" charset="0"/>
              </a:rPr>
              <a:t>Building relationships and communicating</a:t>
            </a:r>
          </a:p>
          <a:p>
            <a:r>
              <a:rPr lang="en-GB" dirty="0">
                <a:latin typeface="Comic Sans MS" panose="030F0702030302020204" pitchFamily="66" charset="0"/>
              </a:rPr>
              <a:t>Physical development </a:t>
            </a:r>
          </a:p>
          <a:p>
            <a:r>
              <a:rPr lang="en-GB" dirty="0">
                <a:latin typeface="Comic Sans MS" panose="030F0702030302020204" pitchFamily="66" charset="0"/>
              </a:rPr>
              <a:t>Healthy routines</a:t>
            </a:r>
          </a:p>
          <a:p>
            <a:endParaRPr lang="en-GB" dirty="0">
              <a:latin typeface="Comic Sans MS" panose="030F0702030302020204" pitchFamily="66" charset="0"/>
            </a:endParaRPr>
          </a:p>
          <a:p>
            <a:r>
              <a:rPr lang="en-GB" dirty="0">
                <a:latin typeface="Comic Sans MS" panose="030F0702030302020204" pitchFamily="66" charset="0"/>
              </a:rPr>
              <a:t>Further information can be found on our school website by going on the EYFS page and following the link. </a:t>
            </a:r>
          </a:p>
        </p:txBody>
      </p:sp>
      <p:pic>
        <p:nvPicPr>
          <p:cNvPr id="7" name="Picture 6">
            <a:extLst>
              <a:ext uri="{FF2B5EF4-FFF2-40B4-BE49-F238E27FC236}">
                <a16:creationId xmlns:a16="http://schemas.microsoft.com/office/drawing/2014/main" id="{605045B4-EFDB-4A68-9BBC-FA5322839D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960" y="1820996"/>
            <a:ext cx="3560152" cy="4305484"/>
          </a:xfrm>
          <a:prstGeom prst="rect">
            <a:avLst/>
          </a:prstGeom>
        </p:spPr>
      </p:pic>
    </p:spTree>
    <p:extLst>
      <p:ext uri="{BB962C8B-B14F-4D97-AF65-F5344CB8AC3E}">
        <p14:creationId xmlns:p14="http://schemas.microsoft.com/office/powerpoint/2010/main" val="2641577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8045" y="126370"/>
            <a:ext cx="8263890" cy="1434415"/>
          </a:xfrm>
        </p:spPr>
        <p:txBody>
          <a:bodyPr vert="horz" lIns="91440" tIns="45720" rIns="91440" bIns="45720" rtlCol="0" anchor="b">
            <a:normAutofit/>
          </a:bodyPr>
          <a:lstStyle/>
          <a:p>
            <a:pPr defTabSz="914400"/>
            <a:r>
              <a:rPr lang="en-US" sz="3600" dirty="0">
                <a:latin typeface="Comic Sans MS" panose="030F0702030302020204" pitchFamily="66" charset="0"/>
              </a:rPr>
              <a:t>Encouraging Independence</a:t>
            </a:r>
          </a:p>
        </p:txBody>
      </p:sp>
      <p:sp>
        <p:nvSpPr>
          <p:cNvPr id="3" name="Subtitle 2"/>
          <p:cNvSpPr>
            <a:spLocks noGrp="1"/>
          </p:cNvSpPr>
          <p:nvPr>
            <p:ph sz="quarter" idx="13"/>
          </p:nvPr>
        </p:nvSpPr>
        <p:spPr>
          <a:xfrm>
            <a:off x="429368" y="2071316"/>
            <a:ext cx="5529997" cy="4119172"/>
          </a:xfrm>
        </p:spPr>
        <p:txBody>
          <a:bodyPr vert="horz" lIns="91440" tIns="45720" rIns="91440" bIns="45720" rtlCol="0" anchor="t">
            <a:normAutofit lnSpcReduction="10000"/>
          </a:bodyPr>
          <a:lstStyle/>
          <a:p>
            <a:pPr defTabSz="914400">
              <a:lnSpc>
                <a:spcPct val="110000"/>
              </a:lnSpc>
            </a:pPr>
            <a:r>
              <a:rPr lang="en-US" sz="1900" dirty="0">
                <a:latin typeface="Comic Sans MS" panose="030F0702030302020204" pitchFamily="66" charset="0"/>
              </a:rPr>
              <a:t>Please ensure that your child is toilet trained before starting in Reception. If your child has a specific need that affects their toileting; please speak to a member of staff this evening.</a:t>
            </a:r>
          </a:p>
          <a:p>
            <a:pPr defTabSz="914400">
              <a:lnSpc>
                <a:spcPct val="110000"/>
              </a:lnSpc>
            </a:pPr>
            <a:endParaRPr lang="en-US" sz="1900" dirty="0">
              <a:latin typeface="Comic Sans MS" panose="030F0702030302020204" pitchFamily="66" charset="0"/>
            </a:endParaRPr>
          </a:p>
          <a:p>
            <a:pPr defTabSz="914400">
              <a:lnSpc>
                <a:spcPct val="110000"/>
              </a:lnSpc>
            </a:pPr>
            <a:r>
              <a:rPr lang="en-US" sz="1900" dirty="0">
                <a:latin typeface="Comic Sans MS" panose="030F0702030302020204" pitchFamily="66" charset="0"/>
              </a:rPr>
              <a:t>If your child isn’t currently toilet trained or you need extra support regarding a toileting issue, then please visit the following website which is designed to offer support to parents. </a:t>
            </a:r>
          </a:p>
          <a:p>
            <a:pPr marL="0" indent="0">
              <a:buNone/>
            </a:pPr>
            <a:r>
              <a:rPr lang="en-GB" sz="2400" dirty="0">
                <a:hlinkClick r:id="rId3"/>
              </a:rPr>
              <a:t>Potty training - ERIC</a:t>
            </a:r>
            <a:endParaRPr lang="en-US" sz="2400" dirty="0">
              <a:latin typeface="Comic Sans MS" panose="030F0702030302020204" pitchFamily="66" charset="0"/>
            </a:endParaRPr>
          </a:p>
        </p:txBody>
      </p:sp>
      <p:pic>
        <p:nvPicPr>
          <p:cNvPr id="6" name="Picture 5">
            <a:extLst>
              <a:ext uri="{FF2B5EF4-FFF2-40B4-BE49-F238E27FC236}">
                <a16:creationId xmlns:a16="http://schemas.microsoft.com/office/drawing/2014/main" id="{C87CB248-BCAB-DA9B-496F-C86A99FDDB94}"/>
              </a:ext>
            </a:extLst>
          </p:cNvPr>
          <p:cNvPicPr>
            <a:picLocks noChangeAspect="1"/>
          </p:cNvPicPr>
          <p:nvPr/>
        </p:nvPicPr>
        <p:blipFill>
          <a:blip r:embed="rId4"/>
          <a:stretch>
            <a:fillRect/>
          </a:stretch>
        </p:blipFill>
        <p:spPr>
          <a:xfrm>
            <a:off x="5959365" y="2228971"/>
            <a:ext cx="3166563" cy="3099774"/>
          </a:xfrm>
          <a:prstGeom prst="rect">
            <a:avLst/>
          </a:prstGeom>
        </p:spPr>
      </p:pic>
    </p:spTree>
    <p:extLst>
      <p:ext uri="{BB962C8B-B14F-4D97-AF65-F5344CB8AC3E}">
        <p14:creationId xmlns:p14="http://schemas.microsoft.com/office/powerpoint/2010/main" val="762555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72EE3B37-A7FE-D5B7-440D-C8C27B0FBAA7}"/>
              </a:ext>
            </a:extLst>
          </p:cNvPr>
          <p:cNvSpPr txBox="1"/>
          <p:nvPr/>
        </p:nvSpPr>
        <p:spPr>
          <a:xfrm>
            <a:off x="205670" y="997137"/>
            <a:ext cx="4572000" cy="4616648"/>
          </a:xfrm>
          <a:prstGeom prst="rect">
            <a:avLst/>
          </a:prstGeom>
          <a:noFill/>
        </p:spPr>
        <p:txBody>
          <a:bodyPr wrap="square">
            <a:spAutoFit/>
          </a:bodyPr>
          <a:lstStyle/>
          <a:p>
            <a:pPr algn="ctr"/>
            <a:r>
              <a:rPr lang="en-GB" sz="3600" dirty="0">
                <a:latin typeface="Comic Sans MS" panose="030F0702030302020204" pitchFamily="66" charset="0"/>
              </a:rPr>
              <a:t>School uniform</a:t>
            </a:r>
          </a:p>
          <a:p>
            <a:endParaRPr lang="en-GB" dirty="0">
              <a:latin typeface="Comic Sans MS" panose="030F0702030302020204" pitchFamily="66" charset="0"/>
            </a:endParaRPr>
          </a:p>
          <a:p>
            <a:r>
              <a:rPr lang="en-GB" dirty="0">
                <a:latin typeface="Comic Sans MS" panose="030F0702030302020204" pitchFamily="66" charset="0"/>
              </a:rPr>
              <a:t>Children will need to wear:</a:t>
            </a:r>
          </a:p>
          <a:p>
            <a:endParaRPr lang="en-GB" sz="1000"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either a royal blue jumper or cardigan</a:t>
            </a:r>
          </a:p>
          <a:p>
            <a:pPr marL="285750" indent="-285750">
              <a:buFont typeface="Arial" panose="020B0604020202020204" pitchFamily="34" charset="0"/>
              <a:buChar char="•"/>
            </a:pPr>
            <a:r>
              <a:rPr lang="en-GB" dirty="0">
                <a:latin typeface="Comic Sans MS" panose="030F0702030302020204" pitchFamily="66" charset="0"/>
              </a:rPr>
              <a:t>white polo under cardigan</a:t>
            </a:r>
          </a:p>
          <a:p>
            <a:pPr marL="285750" indent="-285750">
              <a:buFont typeface="Arial" panose="020B0604020202020204" pitchFamily="34" charset="0"/>
              <a:buChar char="•"/>
            </a:pPr>
            <a:r>
              <a:rPr lang="en-GB" dirty="0">
                <a:latin typeface="Comic Sans MS" panose="030F0702030302020204" pitchFamily="66" charset="0"/>
              </a:rPr>
              <a:t>grey trousers, skirt or pinafore dress</a:t>
            </a:r>
          </a:p>
          <a:p>
            <a:pPr marL="285750" indent="-285750">
              <a:buFont typeface="Arial" panose="020B0604020202020204" pitchFamily="34" charset="0"/>
              <a:buChar char="•"/>
            </a:pPr>
            <a:r>
              <a:rPr lang="en-GB" dirty="0">
                <a:latin typeface="Comic Sans MS" panose="030F0702030302020204" pitchFamily="66" charset="0"/>
              </a:rPr>
              <a:t>black school shoes. No laces please.</a:t>
            </a:r>
          </a:p>
          <a:p>
            <a:pPr marL="285750" indent="-285750">
              <a:buFont typeface="Arial" panose="020B0604020202020204" pitchFamily="34" charset="0"/>
              <a:buChar char="•"/>
            </a:pPr>
            <a:endParaRPr lang="en-GB" dirty="0">
              <a:latin typeface="Comic Sans MS" panose="030F0702030302020204" pitchFamily="66" charset="0"/>
            </a:endParaRPr>
          </a:p>
          <a:p>
            <a:endParaRPr lang="en-GB" sz="1000" dirty="0">
              <a:latin typeface="Comic Sans MS" panose="030F0702030302020204" pitchFamily="66" charset="0"/>
            </a:endParaRPr>
          </a:p>
          <a:p>
            <a:r>
              <a:rPr lang="en-GB" dirty="0">
                <a:latin typeface="Comic Sans MS" panose="030F0702030302020204" pitchFamily="66" charset="0"/>
              </a:rPr>
              <a:t>In the Summer, children may wear the school Summer dress or grey shorts.</a:t>
            </a:r>
          </a:p>
          <a:p>
            <a:endParaRPr lang="en-GB" dirty="0">
              <a:latin typeface="Comic Sans MS" panose="030F0702030302020204" pitchFamily="66" charset="0"/>
            </a:endParaRPr>
          </a:p>
          <a:p>
            <a:r>
              <a:rPr lang="en-GB" dirty="0">
                <a:latin typeface="Comic Sans MS" panose="030F0702030302020204" pitchFamily="66" charset="0"/>
              </a:rPr>
              <a:t>In the Winter, children may wear the school fleece.</a:t>
            </a:r>
          </a:p>
          <a:p>
            <a:r>
              <a:rPr lang="en-GB" dirty="0"/>
              <a:t>	</a:t>
            </a:r>
          </a:p>
        </p:txBody>
      </p:sp>
      <p:pic>
        <p:nvPicPr>
          <p:cNvPr id="3" name="Picture 2">
            <a:extLst>
              <a:ext uri="{FF2B5EF4-FFF2-40B4-BE49-F238E27FC236}">
                <a16:creationId xmlns:a16="http://schemas.microsoft.com/office/drawing/2014/main" id="{EDA1AAA5-1B9F-416A-9A07-4238256B04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5903" y="670078"/>
            <a:ext cx="3639058" cy="5144218"/>
          </a:xfrm>
          <a:prstGeom prst="rect">
            <a:avLst/>
          </a:prstGeom>
        </p:spPr>
      </p:pic>
      <p:sp>
        <p:nvSpPr>
          <p:cNvPr id="4" name="Smiley Face 3">
            <a:extLst>
              <a:ext uri="{FF2B5EF4-FFF2-40B4-BE49-F238E27FC236}">
                <a16:creationId xmlns:a16="http://schemas.microsoft.com/office/drawing/2014/main" id="{4D0F9AA6-A091-4C1A-BFA0-F654F1F51603}"/>
              </a:ext>
            </a:extLst>
          </p:cNvPr>
          <p:cNvSpPr/>
          <p:nvPr/>
        </p:nvSpPr>
        <p:spPr>
          <a:xfrm>
            <a:off x="5520812" y="1043704"/>
            <a:ext cx="1263446" cy="1002956"/>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miley Face 4">
            <a:extLst>
              <a:ext uri="{FF2B5EF4-FFF2-40B4-BE49-F238E27FC236}">
                <a16:creationId xmlns:a16="http://schemas.microsoft.com/office/drawing/2014/main" id="{350ECD13-DA54-45B7-A4BD-F325B7BE97AF}"/>
              </a:ext>
            </a:extLst>
          </p:cNvPr>
          <p:cNvSpPr/>
          <p:nvPr/>
        </p:nvSpPr>
        <p:spPr>
          <a:xfrm>
            <a:off x="6715432" y="997137"/>
            <a:ext cx="1263446" cy="1002956"/>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882133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white t-shirt on a black background&#10;&#10;Description automatically generated with medium confidence">
            <a:extLst>
              <a:ext uri="{FF2B5EF4-FFF2-40B4-BE49-F238E27FC236}">
                <a16:creationId xmlns:a16="http://schemas.microsoft.com/office/drawing/2014/main" id="{07792C5B-617A-4C21-9D44-0B21D09F398B}"/>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32203" b="65890" l="17778" r="81270">
                        <a14:foregroundMark x1="17778" y1="63136" x2="17778" y2="63136"/>
                        <a14:foregroundMark x1="54921" y1="65890" x2="54921" y2="65890"/>
                        <a14:foregroundMark x1="81270" y1="62076" x2="81270" y2="62076"/>
                        <a14:foregroundMark x1="41587" y1="65890" x2="41587" y2="65890"/>
                      </a14:backgroundRemoval>
                    </a14:imgEffect>
                  </a14:imgLayer>
                </a14:imgProps>
              </a:ext>
            </a:extLst>
          </a:blip>
          <a:srcRect t="26213" r="-3" b="25201"/>
          <a:stretch/>
        </p:blipFill>
        <p:spPr>
          <a:xfrm>
            <a:off x="20" y="173920"/>
            <a:ext cx="2952298" cy="2148840"/>
          </a:xfrm>
          <a:prstGeom prst="rect">
            <a:avLst/>
          </a:prstGeom>
        </p:spPr>
      </p:pic>
      <p:sp>
        <p:nvSpPr>
          <p:cNvPr id="3" name="TextBox 2">
            <a:extLst>
              <a:ext uri="{FF2B5EF4-FFF2-40B4-BE49-F238E27FC236}">
                <a16:creationId xmlns:a16="http://schemas.microsoft.com/office/drawing/2014/main" id="{CBAF378B-5625-4693-BC60-964E8383C61A}"/>
              </a:ext>
            </a:extLst>
          </p:cNvPr>
          <p:cNvSpPr txBox="1"/>
          <p:nvPr/>
        </p:nvSpPr>
        <p:spPr>
          <a:xfrm>
            <a:off x="5779118" y="-53234"/>
            <a:ext cx="3193694" cy="2093975"/>
          </a:xfrm>
          <a:prstGeom prst="rect">
            <a:avLst/>
          </a:prstGeom>
        </p:spPr>
        <p:txBody>
          <a:bodyPr vert="horz" lIns="91440" tIns="45720" rIns="91440" bIns="45720" rtlCol="0" anchor="ctr">
            <a:normAutofit/>
          </a:bodyPr>
          <a:lstStyle/>
          <a:p>
            <a:pPr algn="ctr">
              <a:lnSpc>
                <a:spcPct val="90000"/>
              </a:lnSpc>
              <a:spcAft>
                <a:spcPts val="600"/>
              </a:spcAft>
            </a:pPr>
            <a:r>
              <a:rPr lang="en-US" dirty="0">
                <a:latin typeface="Comic Sans MS" panose="030F0702030302020204" pitchFamily="66" charset="0"/>
              </a:rPr>
              <a:t>Please can all school uniform and PE kits be clearly labelled with your child’s name.</a:t>
            </a:r>
          </a:p>
        </p:txBody>
      </p:sp>
      <p:pic>
        <p:nvPicPr>
          <p:cNvPr id="7" name="Picture 6" descr="A black cylindrical object&#10;&#10;Description automatically generated with low confidence">
            <a:extLst>
              <a:ext uri="{FF2B5EF4-FFF2-40B4-BE49-F238E27FC236}">
                <a16:creationId xmlns:a16="http://schemas.microsoft.com/office/drawing/2014/main" id="{345626B2-E848-4422-9479-99B23D6097AF}"/>
              </a:ext>
            </a:extLst>
          </p:cNvPr>
          <p:cNvPicPr>
            <a:picLocks noChangeAspect="1"/>
          </p:cNvPicPr>
          <p:nvPr/>
        </p:nvPicPr>
        <p:blipFill rotWithShape="1">
          <a:blip r:embed="rId4"/>
          <a:srcRect l="9455" r="11795" b="2"/>
          <a:stretch/>
        </p:blipFill>
        <p:spPr>
          <a:xfrm>
            <a:off x="2445426" y="2861709"/>
            <a:ext cx="2299153" cy="2919519"/>
          </a:xfrm>
          <a:prstGeom prst="rect">
            <a:avLst/>
          </a:prstGeom>
        </p:spPr>
      </p:pic>
      <p:pic>
        <p:nvPicPr>
          <p:cNvPr id="6" name="Picture 5">
            <a:extLst>
              <a:ext uri="{FF2B5EF4-FFF2-40B4-BE49-F238E27FC236}">
                <a16:creationId xmlns:a16="http://schemas.microsoft.com/office/drawing/2014/main" id="{E4C82F1F-7AAD-4031-B9B7-7BED25197FF0}"/>
              </a:ext>
            </a:extLst>
          </p:cNvPr>
          <p:cNvPicPr>
            <a:picLocks noChangeAspect="1"/>
          </p:cNvPicPr>
          <p:nvPr/>
        </p:nvPicPr>
        <p:blipFill rotWithShape="1">
          <a:blip r:embed="rId5"/>
          <a:srcRect t="1251" r="-2" b="6563"/>
          <a:stretch/>
        </p:blipFill>
        <p:spPr>
          <a:xfrm>
            <a:off x="4237686" y="2446851"/>
            <a:ext cx="2925801" cy="3749236"/>
          </a:xfrm>
          <a:prstGeom prst="rect">
            <a:avLst/>
          </a:prstGeom>
        </p:spPr>
      </p:pic>
      <p:sp>
        <p:nvSpPr>
          <p:cNvPr id="57" name="TextBox 56">
            <a:extLst>
              <a:ext uri="{FF2B5EF4-FFF2-40B4-BE49-F238E27FC236}">
                <a16:creationId xmlns:a16="http://schemas.microsoft.com/office/drawing/2014/main" id="{D8F4E480-1C9A-4606-977B-0149BE7E310B}"/>
              </a:ext>
            </a:extLst>
          </p:cNvPr>
          <p:cNvSpPr txBox="1"/>
          <p:nvPr/>
        </p:nvSpPr>
        <p:spPr>
          <a:xfrm>
            <a:off x="3212788" y="201352"/>
            <a:ext cx="2423551" cy="1754326"/>
          </a:xfrm>
          <a:prstGeom prst="rect">
            <a:avLst/>
          </a:prstGeom>
          <a:noFill/>
        </p:spPr>
        <p:txBody>
          <a:bodyPr wrap="square">
            <a:spAutoFit/>
          </a:bodyPr>
          <a:lstStyle/>
          <a:p>
            <a:pPr algn="ctr"/>
            <a:r>
              <a:rPr lang="en-GB" b="1" dirty="0">
                <a:latin typeface="Comic Sans MS" panose="030F0702030302020204" pitchFamily="66" charset="0"/>
              </a:rPr>
              <a:t>PE KIT</a:t>
            </a:r>
          </a:p>
          <a:p>
            <a:pPr algn="ctr"/>
            <a:r>
              <a:rPr lang="en-GB" dirty="0">
                <a:latin typeface="Comic Sans MS" panose="030F0702030302020204" pitchFamily="66" charset="0"/>
              </a:rPr>
              <a:t> Children will need a white top, navy blue shorts or joggers and black Velcro pumps. </a:t>
            </a:r>
          </a:p>
        </p:txBody>
      </p:sp>
      <p:grpSp>
        <p:nvGrpSpPr>
          <p:cNvPr id="9" name="Group 8">
            <a:extLst>
              <a:ext uri="{FF2B5EF4-FFF2-40B4-BE49-F238E27FC236}">
                <a16:creationId xmlns:a16="http://schemas.microsoft.com/office/drawing/2014/main" id="{EC3225A2-4EEC-EC60-77C9-EF46724B5C5E}"/>
              </a:ext>
            </a:extLst>
          </p:cNvPr>
          <p:cNvGrpSpPr/>
          <p:nvPr/>
        </p:nvGrpSpPr>
        <p:grpSpPr>
          <a:xfrm>
            <a:off x="20" y="2573433"/>
            <a:ext cx="2952298" cy="3735926"/>
            <a:chOff x="20" y="2573433"/>
            <a:chExt cx="2952298" cy="3735926"/>
          </a:xfrm>
        </p:grpSpPr>
        <p:pic>
          <p:nvPicPr>
            <p:cNvPr id="4" name="Picture 3" descr="A white t-shirt with a blue logo&#10;&#10;Description automatically generated with low confidence">
              <a:extLst>
                <a:ext uri="{FF2B5EF4-FFF2-40B4-BE49-F238E27FC236}">
                  <a16:creationId xmlns:a16="http://schemas.microsoft.com/office/drawing/2014/main" id="{2347AAD9-09A3-428B-96E7-4A7CF369F072}"/>
                </a:ext>
              </a:extLst>
            </p:cNvPr>
            <p:cNvPicPr>
              <a:picLocks noChangeAspect="1"/>
            </p:cNvPicPr>
            <p:nvPr/>
          </p:nvPicPr>
          <p:blipFill rotWithShape="1">
            <a:blip r:embed="rId6"/>
            <a:srcRect l="12004" r="8973" b="2"/>
            <a:stretch/>
          </p:blipFill>
          <p:spPr>
            <a:xfrm>
              <a:off x="20" y="2573433"/>
              <a:ext cx="2952298" cy="3735926"/>
            </a:xfrm>
            <a:prstGeom prst="rect">
              <a:avLst/>
            </a:prstGeom>
          </p:spPr>
        </p:pic>
        <p:pic>
          <p:nvPicPr>
            <p:cNvPr id="8" name="Picture 7" descr="Logo&#10;&#10;Description automatically generated">
              <a:extLst>
                <a:ext uri="{FF2B5EF4-FFF2-40B4-BE49-F238E27FC236}">
                  <a16:creationId xmlns:a16="http://schemas.microsoft.com/office/drawing/2014/main" id="{33DD81F8-0117-789B-93F5-9DD67AFD98E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22342" y="3206663"/>
              <a:ext cx="757395" cy="757032"/>
            </a:xfrm>
            <a:prstGeom prst="rect">
              <a:avLst/>
            </a:prstGeom>
          </p:spPr>
        </p:pic>
      </p:grpSp>
      <p:pic>
        <p:nvPicPr>
          <p:cNvPr id="12" name="Picture 11">
            <a:extLst>
              <a:ext uri="{FF2B5EF4-FFF2-40B4-BE49-F238E27FC236}">
                <a16:creationId xmlns:a16="http://schemas.microsoft.com/office/drawing/2014/main" id="{E4F4B469-9654-E670-3E2F-98B5AF646D03}"/>
              </a:ext>
            </a:extLst>
          </p:cNvPr>
          <p:cNvPicPr>
            <a:picLocks noChangeAspect="1"/>
          </p:cNvPicPr>
          <p:nvPr/>
        </p:nvPicPr>
        <p:blipFill>
          <a:blip r:embed="rId8"/>
          <a:stretch>
            <a:fillRect/>
          </a:stretch>
        </p:blipFill>
        <p:spPr>
          <a:xfrm>
            <a:off x="6589517" y="2024476"/>
            <a:ext cx="2383295" cy="3121405"/>
          </a:xfrm>
          <a:prstGeom prst="rect">
            <a:avLst/>
          </a:prstGeom>
        </p:spPr>
      </p:pic>
    </p:spTree>
    <p:extLst>
      <p:ext uri="{BB962C8B-B14F-4D97-AF65-F5344CB8AC3E}">
        <p14:creationId xmlns:p14="http://schemas.microsoft.com/office/powerpoint/2010/main" val="4040767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6E5C7A3-A18B-401C-A110-6D2ECC81D87A}"/>
              </a:ext>
            </a:extLst>
          </p:cNvPr>
          <p:cNvSpPr txBox="1"/>
          <p:nvPr/>
        </p:nvSpPr>
        <p:spPr>
          <a:xfrm>
            <a:off x="325341" y="588579"/>
            <a:ext cx="3752674" cy="5160579"/>
          </a:xfrm>
          <a:prstGeom prst="rect">
            <a:avLst/>
          </a:prstGeom>
        </p:spPr>
        <p:txBody>
          <a:bodyPr vert="horz" lIns="91440" tIns="45720" rIns="91440" bIns="45720" rtlCol="0">
            <a:normAutofit/>
          </a:bodyPr>
          <a:lstStyle/>
          <a:p>
            <a:pPr>
              <a:lnSpc>
                <a:spcPct val="90000"/>
              </a:lnSpc>
              <a:spcAft>
                <a:spcPts val="600"/>
              </a:spcAft>
            </a:pPr>
            <a:r>
              <a:rPr lang="en-US" sz="2400" dirty="0">
                <a:solidFill>
                  <a:schemeClr val="bg1"/>
                </a:solidFill>
                <a:latin typeface="Comic Sans MS" panose="030F0702030302020204" pitchFamily="66" charset="0"/>
              </a:rPr>
              <a:t>Your child must bring in a water bottle everyday please, with their name clearly visible and a school bag for books.</a:t>
            </a:r>
          </a:p>
          <a:p>
            <a:pPr indent="-228600">
              <a:lnSpc>
                <a:spcPct val="90000"/>
              </a:lnSpc>
              <a:spcAft>
                <a:spcPts val="600"/>
              </a:spcAft>
              <a:buFont typeface="Arial" panose="020B0604020202020204" pitchFamily="34" charset="0"/>
              <a:buChar char="•"/>
            </a:pPr>
            <a:endParaRPr lang="en-US" sz="2400" dirty="0">
              <a:solidFill>
                <a:schemeClr val="bg1"/>
              </a:solidFill>
              <a:latin typeface="Comic Sans MS" panose="030F0702030302020204" pitchFamily="66" charset="0"/>
            </a:endParaRPr>
          </a:p>
          <a:p>
            <a:pPr>
              <a:lnSpc>
                <a:spcPct val="90000"/>
              </a:lnSpc>
              <a:spcAft>
                <a:spcPts val="600"/>
              </a:spcAft>
            </a:pPr>
            <a:r>
              <a:rPr lang="en-US" sz="2400" dirty="0">
                <a:solidFill>
                  <a:schemeClr val="bg1"/>
                </a:solidFill>
                <a:latin typeface="Comic Sans MS" panose="030F0702030302020204" pitchFamily="66" charset="0"/>
              </a:rPr>
              <a:t>Please send your child to school in suitable outdoor clothing. </a:t>
            </a:r>
          </a:p>
          <a:p>
            <a:pPr>
              <a:lnSpc>
                <a:spcPct val="90000"/>
              </a:lnSpc>
              <a:spcAft>
                <a:spcPts val="600"/>
              </a:spcAft>
            </a:pPr>
            <a:r>
              <a:rPr lang="en-US" i="1" dirty="0">
                <a:solidFill>
                  <a:schemeClr val="bg1"/>
                </a:solidFill>
                <a:latin typeface="Comic Sans MS" panose="030F0702030302020204" pitchFamily="66" charset="0"/>
              </a:rPr>
              <a:t>E.g. a suitable coat is needed every day and sunhats when sunny. </a:t>
            </a:r>
          </a:p>
        </p:txBody>
      </p:sp>
      <p:pic>
        <p:nvPicPr>
          <p:cNvPr id="4" name="Picture 3">
            <a:extLst>
              <a:ext uri="{FF2B5EF4-FFF2-40B4-BE49-F238E27FC236}">
                <a16:creationId xmlns:a16="http://schemas.microsoft.com/office/drawing/2014/main" id="{D00CF87E-FD32-402B-9F6A-F872C0B9C4B7}"/>
              </a:ext>
            </a:extLst>
          </p:cNvPr>
          <p:cNvPicPr>
            <a:picLocks noChangeAspect="1"/>
          </p:cNvPicPr>
          <p:nvPr/>
        </p:nvPicPr>
        <p:blipFill>
          <a:blip r:embed="rId2"/>
          <a:stretch>
            <a:fillRect/>
          </a:stretch>
        </p:blipFill>
        <p:spPr>
          <a:xfrm>
            <a:off x="3655591" y="3429000"/>
            <a:ext cx="2204364" cy="2456115"/>
          </a:xfrm>
          <a:prstGeom prst="rect">
            <a:avLst/>
          </a:prstGeom>
        </p:spPr>
      </p:pic>
      <p:pic>
        <p:nvPicPr>
          <p:cNvPr id="7" name="Picture 6">
            <a:extLst>
              <a:ext uri="{FF2B5EF4-FFF2-40B4-BE49-F238E27FC236}">
                <a16:creationId xmlns:a16="http://schemas.microsoft.com/office/drawing/2014/main" id="{AECDF2EA-ADBA-B07D-E32E-39C9AE8ABD2F}"/>
              </a:ext>
            </a:extLst>
          </p:cNvPr>
          <p:cNvPicPr>
            <a:picLocks noChangeAspect="1"/>
          </p:cNvPicPr>
          <p:nvPr/>
        </p:nvPicPr>
        <p:blipFill rotWithShape="1">
          <a:blip r:embed="rId3"/>
          <a:srcRect l="1" r="1734" b="2958"/>
          <a:stretch/>
        </p:blipFill>
        <p:spPr>
          <a:xfrm>
            <a:off x="5065987" y="138128"/>
            <a:ext cx="2813066" cy="2791884"/>
          </a:xfrm>
          <a:prstGeom prst="rect">
            <a:avLst/>
          </a:prstGeom>
        </p:spPr>
      </p:pic>
      <p:pic>
        <p:nvPicPr>
          <p:cNvPr id="9" name="Picture 8">
            <a:extLst>
              <a:ext uri="{FF2B5EF4-FFF2-40B4-BE49-F238E27FC236}">
                <a16:creationId xmlns:a16="http://schemas.microsoft.com/office/drawing/2014/main" id="{335E7D18-C5CA-456C-A423-28938B561D0E}"/>
              </a:ext>
            </a:extLst>
          </p:cNvPr>
          <p:cNvPicPr>
            <a:picLocks noChangeAspect="1"/>
          </p:cNvPicPr>
          <p:nvPr/>
        </p:nvPicPr>
        <p:blipFill>
          <a:blip r:embed="rId4"/>
          <a:stretch>
            <a:fillRect/>
          </a:stretch>
        </p:blipFill>
        <p:spPr>
          <a:xfrm>
            <a:off x="5912796" y="3175650"/>
            <a:ext cx="3231204" cy="2962814"/>
          </a:xfrm>
          <a:prstGeom prst="rect">
            <a:avLst/>
          </a:prstGeom>
        </p:spPr>
      </p:pic>
    </p:spTree>
    <p:extLst>
      <p:ext uri="{BB962C8B-B14F-4D97-AF65-F5344CB8AC3E}">
        <p14:creationId xmlns:p14="http://schemas.microsoft.com/office/powerpoint/2010/main" val="2377307371"/>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64368" y="237989"/>
            <a:ext cx="7615238" cy="2581538"/>
          </a:xfrm>
        </p:spPr>
        <p:txBody>
          <a:bodyPr vert="horz" lIns="91440" tIns="45720" rIns="91440" bIns="45720" rtlCol="0" anchor="b">
            <a:normAutofit/>
          </a:bodyPr>
          <a:lstStyle/>
          <a:p>
            <a:pPr defTabSz="914400"/>
            <a:r>
              <a:rPr lang="en-US" sz="7700" kern="1200" dirty="0">
                <a:solidFill>
                  <a:schemeClr val="tx1"/>
                </a:solidFill>
                <a:latin typeface="+mj-lt"/>
                <a:ea typeface="+mj-ea"/>
                <a:cs typeface="+mj-cs"/>
              </a:rPr>
              <a:t>Dinner Time</a:t>
            </a:r>
          </a:p>
        </p:txBody>
      </p:sp>
      <p:sp>
        <p:nvSpPr>
          <p:cNvPr id="3" name="Subtitle 2"/>
          <p:cNvSpPr>
            <a:spLocks noGrp="1"/>
          </p:cNvSpPr>
          <p:nvPr>
            <p:ph type="subTitle" idx="1"/>
          </p:nvPr>
        </p:nvSpPr>
        <p:spPr>
          <a:xfrm>
            <a:off x="768539" y="3275496"/>
            <a:ext cx="7606917" cy="1015370"/>
          </a:xfrm>
        </p:spPr>
        <p:txBody>
          <a:bodyPr vert="horz" lIns="91440" tIns="45720" rIns="91440" bIns="45720" rtlCol="0" anchor="ctr">
            <a:normAutofit fontScale="55000" lnSpcReduction="20000"/>
          </a:bodyPr>
          <a:lstStyle/>
          <a:p>
            <a:pPr algn="ctr" defTabSz="914400">
              <a:spcBef>
                <a:spcPts val="1000"/>
              </a:spcBef>
            </a:pPr>
            <a:r>
              <a:rPr lang="en-US" sz="2500" dirty="0">
                <a:latin typeface="Comic Sans MS" panose="030F0702030302020204" pitchFamily="66" charset="0"/>
              </a:rPr>
              <a:t>All children in Reception are entitled to a </a:t>
            </a:r>
          </a:p>
          <a:p>
            <a:pPr algn="ctr" defTabSz="914400">
              <a:spcBef>
                <a:spcPts val="1000"/>
              </a:spcBef>
            </a:pPr>
            <a:r>
              <a:rPr lang="en-US" sz="2500" dirty="0">
                <a:latin typeface="Comic Sans MS" panose="030F0702030302020204" pitchFamily="66" charset="0"/>
              </a:rPr>
              <a:t>free school meal or, if you prefer, they can bring in</a:t>
            </a:r>
          </a:p>
          <a:p>
            <a:pPr algn="ctr" defTabSz="914400">
              <a:spcBef>
                <a:spcPts val="1000"/>
              </a:spcBef>
            </a:pPr>
            <a:r>
              <a:rPr lang="en-US" sz="2500" dirty="0">
                <a:latin typeface="Comic Sans MS" panose="030F0702030302020204" pitchFamily="66" charset="0"/>
              </a:rPr>
              <a:t> a packed lunch.</a:t>
            </a:r>
          </a:p>
          <a:p>
            <a:pPr defTabSz="914400">
              <a:spcBef>
                <a:spcPts val="1000"/>
              </a:spcBef>
            </a:pPr>
            <a:endParaRPr lang="en-US" sz="1400" kern="1200" dirty="0">
              <a:solidFill>
                <a:schemeClr val="tx1">
                  <a:alpha val="60000"/>
                </a:schemeClr>
              </a:solidFill>
              <a:latin typeface="+mn-lt"/>
              <a:ea typeface="+mn-ea"/>
              <a:cs typeface="+mn-cs"/>
            </a:endParaRPr>
          </a:p>
          <a:p>
            <a:pPr defTabSz="914400">
              <a:spcBef>
                <a:spcPts val="1000"/>
              </a:spcBef>
            </a:pPr>
            <a:endParaRPr lang="en-US" sz="1400" kern="1200" dirty="0">
              <a:solidFill>
                <a:schemeClr val="tx1">
                  <a:alpha val="60000"/>
                </a:schemeClr>
              </a:solidFill>
              <a:latin typeface="+mn-lt"/>
              <a:ea typeface="+mn-ea"/>
              <a:cs typeface="+mn-cs"/>
            </a:endParaRPr>
          </a:p>
        </p:txBody>
      </p:sp>
      <p:pic>
        <p:nvPicPr>
          <p:cNvPr id="5" name="Picture 4">
            <a:extLst>
              <a:ext uri="{FF2B5EF4-FFF2-40B4-BE49-F238E27FC236}">
                <a16:creationId xmlns:a16="http://schemas.microsoft.com/office/drawing/2014/main" id="{52A09AF6-FF88-4D17-B06D-AA4A91726A0A}"/>
              </a:ext>
            </a:extLst>
          </p:cNvPr>
          <p:cNvPicPr>
            <a:picLocks noChangeAspect="1"/>
          </p:cNvPicPr>
          <p:nvPr/>
        </p:nvPicPr>
        <p:blipFill rotWithShape="1">
          <a:blip r:embed="rId2"/>
          <a:srcRect l="5501" r="-1" b="-1"/>
          <a:stretch/>
        </p:blipFill>
        <p:spPr>
          <a:xfrm>
            <a:off x="20" y="10"/>
            <a:ext cx="4757129" cy="2828482"/>
          </a:xfrm>
          <a:prstGeom prst="rect">
            <a:avLst/>
          </a:prstGeom>
        </p:spPr>
      </p:pic>
      <p:pic>
        <p:nvPicPr>
          <p:cNvPr id="4" name="Picture 3">
            <a:extLst>
              <a:ext uri="{FF2B5EF4-FFF2-40B4-BE49-F238E27FC236}">
                <a16:creationId xmlns:a16="http://schemas.microsoft.com/office/drawing/2014/main" id="{47684ACB-007A-4FEE-BA8C-E292D8BD9620}"/>
              </a:ext>
            </a:extLst>
          </p:cNvPr>
          <p:cNvPicPr>
            <a:picLocks noChangeAspect="1"/>
          </p:cNvPicPr>
          <p:nvPr/>
        </p:nvPicPr>
        <p:blipFill rotWithShape="1">
          <a:blip r:embed="rId3"/>
          <a:srcRect t="4492" r="1" b="8445"/>
          <a:stretch/>
        </p:blipFill>
        <p:spPr>
          <a:xfrm>
            <a:off x="4757149" y="1"/>
            <a:ext cx="4386851" cy="2828492"/>
          </a:xfrm>
          <a:prstGeom prst="rect">
            <a:avLst/>
          </a:prstGeom>
        </p:spPr>
      </p:pic>
      <p:sp>
        <p:nvSpPr>
          <p:cNvPr id="6" name="TextBox 5">
            <a:extLst>
              <a:ext uri="{FF2B5EF4-FFF2-40B4-BE49-F238E27FC236}">
                <a16:creationId xmlns:a16="http://schemas.microsoft.com/office/drawing/2014/main" id="{5DC0B46B-A3B7-4B90-A97A-E30B104B1B40}"/>
              </a:ext>
            </a:extLst>
          </p:cNvPr>
          <p:cNvSpPr txBox="1"/>
          <p:nvPr/>
        </p:nvSpPr>
        <p:spPr>
          <a:xfrm>
            <a:off x="273269" y="4299833"/>
            <a:ext cx="8662245" cy="2062103"/>
          </a:xfrm>
          <a:prstGeom prst="rect">
            <a:avLst/>
          </a:prstGeom>
          <a:noFill/>
        </p:spPr>
        <p:txBody>
          <a:bodyPr wrap="square" rtlCol="0">
            <a:spAutoFit/>
          </a:bodyPr>
          <a:lstStyle/>
          <a:p>
            <a:pPr>
              <a:spcAft>
                <a:spcPts val="600"/>
              </a:spcAft>
            </a:pPr>
            <a:r>
              <a:rPr lang="en-GB" b="1" dirty="0">
                <a:latin typeface="Comic Sans MS" panose="030F0702030302020204" pitchFamily="66" charset="0"/>
              </a:rPr>
              <a:t>Schools receive extra funding for children whose parents are in receipt of certain benefits. This funding is vital to our school. </a:t>
            </a:r>
          </a:p>
          <a:p>
            <a:pPr>
              <a:spcAft>
                <a:spcPts val="600"/>
              </a:spcAft>
            </a:pPr>
            <a:r>
              <a:rPr lang="en-GB" dirty="0">
                <a:latin typeface="Comic Sans MS" panose="030F0702030302020204" pitchFamily="66" charset="0"/>
              </a:rPr>
              <a:t>If you believe that this applies to you, please check at:</a:t>
            </a:r>
          </a:p>
          <a:p>
            <a:pPr>
              <a:spcAft>
                <a:spcPts val="600"/>
              </a:spcAft>
            </a:pPr>
            <a:r>
              <a:rPr lang="en-GB" dirty="0">
                <a:latin typeface="Comic Sans MS" panose="030F0702030302020204" pitchFamily="66" charset="0"/>
                <a:hlinkClick r:id="rId4"/>
              </a:rPr>
              <a:t>https://www.cloudforedu.org.uk/ofsm/mapledene </a:t>
            </a:r>
            <a:r>
              <a:rPr lang="en-GB" dirty="0">
                <a:latin typeface="Comic Sans MS" panose="030F0702030302020204" pitchFamily="66" charset="0"/>
              </a:rPr>
              <a:t> </a:t>
            </a:r>
          </a:p>
          <a:p>
            <a:pPr>
              <a:spcAft>
                <a:spcPts val="600"/>
              </a:spcAft>
            </a:pPr>
            <a:r>
              <a:rPr lang="en-GB" dirty="0">
                <a:latin typeface="Comic Sans MS" panose="030F0702030302020204" pitchFamily="66" charset="0"/>
              </a:rPr>
              <a:t>even if you wish for your child to have a packed lunch.</a:t>
            </a:r>
          </a:p>
          <a:p>
            <a:pPr>
              <a:spcAft>
                <a:spcPts val="600"/>
              </a:spcAft>
            </a:pPr>
            <a:endParaRPr lang="en-GB" dirty="0"/>
          </a:p>
        </p:txBody>
      </p:sp>
    </p:spTree>
    <p:extLst>
      <p:ext uri="{BB962C8B-B14F-4D97-AF65-F5344CB8AC3E}">
        <p14:creationId xmlns:p14="http://schemas.microsoft.com/office/powerpoint/2010/main" val="2596192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44B41CE-5B85-4819-BC47-F64AC90377F5}"/>
              </a:ext>
            </a:extLst>
          </p:cNvPr>
          <p:cNvSpPr txBox="1"/>
          <p:nvPr/>
        </p:nvSpPr>
        <p:spPr>
          <a:xfrm>
            <a:off x="-1" y="365760"/>
            <a:ext cx="9143999" cy="1325563"/>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400" dirty="0">
                <a:latin typeface="Comic Sans MS" panose="030F0702030302020204" pitchFamily="66" charset="0"/>
                <a:ea typeface="+mj-ea"/>
                <a:cs typeface="+mj-cs"/>
              </a:rPr>
              <a:t>Wraparound care</a:t>
            </a:r>
          </a:p>
        </p:txBody>
      </p:sp>
      <p:sp>
        <p:nvSpPr>
          <p:cNvPr id="3" name="Content Placeholder 2">
            <a:extLst>
              <a:ext uri="{FF2B5EF4-FFF2-40B4-BE49-F238E27FC236}">
                <a16:creationId xmlns:a16="http://schemas.microsoft.com/office/drawing/2014/main" id="{F460F26A-E82A-4672-8FF8-1D472CA76CD9}"/>
              </a:ext>
            </a:extLst>
          </p:cNvPr>
          <p:cNvSpPr>
            <a:spLocks noGrp="1"/>
          </p:cNvSpPr>
          <p:nvPr>
            <p:ph idx="1"/>
          </p:nvPr>
        </p:nvSpPr>
        <p:spPr>
          <a:xfrm>
            <a:off x="193928" y="1691323"/>
            <a:ext cx="3761613" cy="4485640"/>
          </a:xfrm>
        </p:spPr>
        <p:txBody>
          <a:bodyPr vert="horz" lIns="91440" tIns="45720" rIns="91440" bIns="45720" rtlCol="0" anchor="ctr">
            <a:normAutofit fontScale="92500"/>
          </a:bodyPr>
          <a:lstStyle/>
          <a:p>
            <a:pPr marL="0" indent="-228600" defTabSz="914400"/>
            <a:endParaRPr lang="en-US" sz="1800" dirty="0"/>
          </a:p>
          <a:p>
            <a:pPr marL="0" indent="0" algn="ctr" defTabSz="914400">
              <a:lnSpc>
                <a:spcPct val="110000"/>
              </a:lnSpc>
              <a:buNone/>
            </a:pPr>
            <a:r>
              <a:rPr lang="en-US" sz="1800" dirty="0">
                <a:latin typeface="Comic Sans MS" panose="030F0702030302020204" pitchFamily="66" charset="0"/>
              </a:rPr>
              <a:t>We offer daily before and after school provision to all year groups.</a:t>
            </a:r>
          </a:p>
          <a:p>
            <a:pPr marL="0" indent="0" algn="ctr" defTabSz="914400">
              <a:lnSpc>
                <a:spcPct val="110000"/>
              </a:lnSpc>
              <a:buNone/>
            </a:pPr>
            <a:r>
              <a:rPr lang="en-US" sz="1800" dirty="0">
                <a:latin typeface="Comic Sans MS" panose="030F0702030302020204" pitchFamily="66" charset="0"/>
              </a:rPr>
              <a:t>Children can be dropped off in the morning anytime from 7.45am onwards. A morning session costs £6.00</a:t>
            </a:r>
          </a:p>
          <a:p>
            <a:pPr marL="0" indent="0" algn="ctr" defTabSz="914400">
              <a:lnSpc>
                <a:spcPct val="110000"/>
              </a:lnSpc>
              <a:buNone/>
            </a:pPr>
            <a:r>
              <a:rPr lang="en-US" sz="1800" dirty="0">
                <a:latin typeface="Comic Sans MS" panose="030F0702030302020204" pitchFamily="66" charset="0"/>
              </a:rPr>
              <a:t>After school provision begins at the end of the school day and the last pick-up time is 5.30pm.</a:t>
            </a:r>
          </a:p>
          <a:p>
            <a:pPr marL="0" indent="0" algn="ctr" defTabSz="914400">
              <a:lnSpc>
                <a:spcPct val="110000"/>
              </a:lnSpc>
              <a:buNone/>
            </a:pPr>
            <a:r>
              <a:rPr lang="en-US" sz="1800" dirty="0">
                <a:latin typeface="Comic Sans MS" panose="030F0702030302020204" pitchFamily="66" charset="0"/>
              </a:rPr>
              <a:t> An afternoon session costs £6.50 until 4.30pm and £9.00 until 5.30pm.</a:t>
            </a:r>
          </a:p>
          <a:p>
            <a:pPr indent="-228600" defTabSz="914400"/>
            <a:endParaRPr lang="en-US" sz="1800" dirty="0"/>
          </a:p>
        </p:txBody>
      </p:sp>
      <p:pic>
        <p:nvPicPr>
          <p:cNvPr id="5" name="Picture 4">
            <a:extLst>
              <a:ext uri="{FF2B5EF4-FFF2-40B4-BE49-F238E27FC236}">
                <a16:creationId xmlns:a16="http://schemas.microsoft.com/office/drawing/2014/main" id="{53D1D187-0CC4-493D-A28E-BA3A5923C8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49470" y="2052009"/>
            <a:ext cx="4557523" cy="3427030"/>
          </a:xfrm>
          <a:prstGeom prst="rect">
            <a:avLst/>
          </a:prstGeom>
        </p:spPr>
      </p:pic>
    </p:spTree>
    <p:extLst>
      <p:ext uri="{BB962C8B-B14F-4D97-AF65-F5344CB8AC3E}">
        <p14:creationId xmlns:p14="http://schemas.microsoft.com/office/powerpoint/2010/main" val="2794309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title"/>
          </p:nvPr>
        </p:nvSpPr>
        <p:spPr>
          <a:xfrm>
            <a:off x="4761186" y="557913"/>
            <a:ext cx="4103941" cy="4665214"/>
          </a:xfrm>
        </p:spPr>
        <p:txBody>
          <a:bodyPr vert="horz" lIns="91440" tIns="45720" rIns="91440" bIns="45720" rtlCol="0" anchor="b">
            <a:normAutofit/>
          </a:bodyPr>
          <a:lstStyle/>
          <a:p>
            <a:pPr algn="ctr" defTabSz="914400" fontAlgn="base">
              <a:lnSpc>
                <a:spcPct val="100000"/>
              </a:lnSpc>
            </a:pPr>
            <a:r>
              <a:rPr lang="en-US" sz="2000" kern="1200" dirty="0">
                <a:solidFill>
                  <a:schemeClr val="tx1"/>
                </a:solidFill>
                <a:latin typeface="Comic Sans MS" panose="030F0702030302020204" pitchFamily="66" charset="0"/>
              </a:rPr>
              <a:t>Thank you for coming this evening.​</a:t>
            </a:r>
            <a:br>
              <a:rPr lang="en-US" sz="2000" kern="1200" dirty="0">
                <a:solidFill>
                  <a:schemeClr val="tx1"/>
                </a:solidFill>
                <a:latin typeface="Comic Sans MS" panose="030F0702030302020204" pitchFamily="66" charset="0"/>
              </a:rPr>
            </a:br>
            <a:r>
              <a:rPr lang="en-US" sz="2000" kern="1200" dirty="0">
                <a:solidFill>
                  <a:schemeClr val="tx1"/>
                </a:solidFill>
                <a:latin typeface="Comic Sans MS" panose="030F0702030302020204" pitchFamily="66" charset="0"/>
              </a:rPr>
              <a:t>​</a:t>
            </a:r>
            <a:br>
              <a:rPr lang="en-US" sz="2000" kern="1200" dirty="0">
                <a:solidFill>
                  <a:schemeClr val="tx1"/>
                </a:solidFill>
                <a:latin typeface="Comic Sans MS" panose="030F0702030302020204" pitchFamily="66" charset="0"/>
              </a:rPr>
            </a:br>
            <a:br>
              <a:rPr lang="en-US" sz="2000" kern="1200" dirty="0">
                <a:solidFill>
                  <a:schemeClr val="tx1"/>
                </a:solidFill>
                <a:latin typeface="Comic Sans MS" panose="030F0702030302020204" pitchFamily="66" charset="0"/>
              </a:rPr>
            </a:br>
            <a:r>
              <a:rPr lang="en-US" sz="2000" kern="1200" dirty="0">
                <a:solidFill>
                  <a:schemeClr val="tx1"/>
                </a:solidFill>
                <a:latin typeface="Comic Sans MS" panose="030F0702030302020204" pitchFamily="66" charset="0"/>
              </a:rPr>
              <a:t>We look forward to starting your child’s learning journey throughout Mapledene Primary School. </a:t>
            </a:r>
            <a:br>
              <a:rPr lang="en-US" sz="2000" kern="1200" dirty="0">
                <a:solidFill>
                  <a:schemeClr val="tx1"/>
                </a:solidFill>
                <a:latin typeface="Comic Sans MS" panose="030F0702030302020204" pitchFamily="66" charset="0"/>
              </a:rPr>
            </a:br>
            <a:r>
              <a:rPr lang="en-US" sz="2000" kern="1200" dirty="0">
                <a:solidFill>
                  <a:schemeClr val="tx1"/>
                </a:solidFill>
                <a:latin typeface="Comic Sans MS" panose="030F0702030302020204" pitchFamily="66" charset="0"/>
              </a:rPr>
              <a:t>​</a:t>
            </a:r>
            <a:br>
              <a:rPr lang="en-US" sz="2000" kern="1200" dirty="0">
                <a:solidFill>
                  <a:schemeClr val="tx1"/>
                </a:solidFill>
                <a:latin typeface="Comic Sans MS" panose="030F0702030302020204" pitchFamily="66" charset="0"/>
              </a:rPr>
            </a:br>
            <a:r>
              <a:rPr lang="en-US" sz="2000" kern="1200" dirty="0">
                <a:solidFill>
                  <a:schemeClr val="tx1"/>
                </a:solidFill>
                <a:latin typeface="Comic Sans MS" panose="030F0702030302020204" pitchFamily="66" charset="0"/>
              </a:rPr>
              <a:t>Please feel welcome to ask any questions. Thank you.​</a:t>
            </a:r>
            <a:br>
              <a:rPr lang="en-US" sz="1500" kern="1200" dirty="0">
                <a:solidFill>
                  <a:schemeClr val="tx1"/>
                </a:solidFill>
                <a:latin typeface="+mj-lt"/>
                <a:ea typeface="+mj-ea"/>
                <a:cs typeface="+mj-cs"/>
              </a:rPr>
            </a:br>
            <a:endParaRPr lang="en-US" sz="1500" kern="1200" dirty="0">
              <a:solidFill>
                <a:schemeClr val="tx1"/>
              </a:solidFill>
              <a:latin typeface="+mj-lt"/>
              <a:ea typeface="+mj-ea"/>
              <a:cs typeface="+mj-cs"/>
            </a:endParaRPr>
          </a:p>
        </p:txBody>
      </p:sp>
      <p:pic>
        <p:nvPicPr>
          <p:cNvPr id="5" name="Picture 4">
            <a:extLst>
              <a:ext uri="{FF2B5EF4-FFF2-40B4-BE49-F238E27FC236}">
                <a16:creationId xmlns:a16="http://schemas.microsoft.com/office/drawing/2014/main" id="{2F8F79D6-63C1-48CE-A68A-CEFBF44B5C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48" y="0"/>
            <a:ext cx="5788749" cy="5781041"/>
          </a:xfrm>
          <a:prstGeom prst="rect">
            <a:avLst/>
          </a:prstGeom>
        </p:spPr>
      </p:pic>
    </p:spTree>
    <p:extLst>
      <p:ext uri="{BB962C8B-B14F-4D97-AF65-F5344CB8AC3E}">
        <p14:creationId xmlns:p14="http://schemas.microsoft.com/office/powerpoint/2010/main" val="1186269803"/>
      </p:ext>
    </p:extLst>
  </p:cSld>
  <p:clrMapOvr>
    <a:masterClrMapping/>
  </p:clrMapOvr>
</p:sld>
</file>

<file path=ppt/theme/theme1.xml><?xml version="1.0" encoding="utf-8"?>
<a:theme xmlns:a="http://schemas.openxmlformats.org/drawingml/2006/main" name="Retrospec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d30cb251-a980-4962-8cb1-0ebc0302ea4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FE8B1DC4DC37047BA8B5F415E229300" ma:contentTypeVersion="18" ma:contentTypeDescription="Create a new document." ma:contentTypeScope="" ma:versionID="e91359f47dd0b196716c59cc80f5f27b">
  <xsd:schema xmlns:xsd="http://www.w3.org/2001/XMLSchema" xmlns:xs="http://www.w3.org/2001/XMLSchema" xmlns:p="http://schemas.microsoft.com/office/2006/metadata/properties" xmlns:ns3="d30cb251-a980-4962-8cb1-0ebc0302ea4d" xmlns:ns4="d55a8302-b01f-4e19-a244-662f2698c4e7" targetNamespace="http://schemas.microsoft.com/office/2006/metadata/properties" ma:root="true" ma:fieldsID="614501e1d4c0e60580fe66ae466d3ef2" ns3:_="" ns4:_="">
    <xsd:import namespace="d30cb251-a980-4962-8cb1-0ebc0302ea4d"/>
    <xsd:import namespace="d55a8302-b01f-4e19-a244-662f2698c4e7"/>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GenerationTime" minOccurs="0"/>
                <xsd:element ref="ns3:MediaServiceEventHashCode"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0cb251-a980-4962-8cb1-0ebc0302ea4d"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dexed="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description="" ma:indexed="true"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55a8302-b01f-4e19-a244-662f2698c4e7"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0254DB-A0C2-4B0B-B00E-C56351583A66}">
  <ds:schemaRefs>
    <ds:schemaRef ds:uri="http://schemas.microsoft.com/office/2006/metadata/properties"/>
    <ds:schemaRef ds:uri="http://schemas.microsoft.com/office/2006/documentManagement/types"/>
    <ds:schemaRef ds:uri="http://purl.org/dc/elements/1.1/"/>
    <ds:schemaRef ds:uri="d30cb251-a980-4962-8cb1-0ebc0302ea4d"/>
    <ds:schemaRef ds:uri="http://purl.org/dc/dcmitype/"/>
    <ds:schemaRef ds:uri="http://schemas.openxmlformats.org/package/2006/metadata/core-properties"/>
    <ds:schemaRef ds:uri="http://www.w3.org/XML/1998/namespace"/>
    <ds:schemaRef ds:uri="http://purl.org/dc/terms/"/>
    <ds:schemaRef ds:uri="http://schemas.microsoft.com/office/infopath/2007/PartnerControls"/>
    <ds:schemaRef ds:uri="d55a8302-b01f-4e19-a244-662f2698c4e7"/>
  </ds:schemaRefs>
</ds:datastoreItem>
</file>

<file path=customXml/itemProps2.xml><?xml version="1.0" encoding="utf-8"?>
<ds:datastoreItem xmlns:ds="http://schemas.openxmlformats.org/officeDocument/2006/customXml" ds:itemID="{3B7205ED-3F4E-4CF2-AB12-9457F7F52EF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30cb251-a980-4962-8cb1-0ebc0302ea4d"/>
    <ds:schemaRef ds:uri="d55a8302-b01f-4e19-a244-662f2698c4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5B1D245-0B0E-4556-82A6-1CF58023370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TM02900769[[fn=Retrospect]]</Template>
  <TotalTime>3605</TotalTime>
  <Words>1732</Words>
  <Application>Microsoft Office PowerPoint</Application>
  <PresentationFormat>On-screen Show (4:3)</PresentationFormat>
  <Paragraphs>168</Paragraphs>
  <Slides>20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Comic Sans MS</vt:lpstr>
      <vt:lpstr>Figtree</vt:lpstr>
      <vt:lpstr>Retrospect</vt:lpstr>
      <vt:lpstr>         Welcome to   Mapledene Primary School </vt:lpstr>
      <vt:lpstr>About this evening​</vt:lpstr>
      <vt:lpstr>Meet the staff</vt:lpstr>
      <vt:lpstr>PowerPoint Presentation</vt:lpstr>
      <vt:lpstr>Special Educational Needs at Mapledene</vt:lpstr>
      <vt:lpstr>Early Help at Mapledene </vt:lpstr>
      <vt:lpstr>Attendance at Mapledene</vt:lpstr>
      <vt:lpstr>The Induction Process​ We want your child to settle in confidently at Mapledene, which is why we have a fun and well-planned transition into Reception.  </vt:lpstr>
      <vt:lpstr>Reception start date for September</vt:lpstr>
      <vt:lpstr>All About Reception</vt:lpstr>
      <vt:lpstr>EYFS Framework  </vt:lpstr>
      <vt:lpstr>Parental Involvement  </vt:lpstr>
      <vt:lpstr>School Readiness Your child's journey to school starts at home </vt:lpstr>
      <vt:lpstr>Encouraging Independence</vt:lpstr>
      <vt:lpstr>PowerPoint Presentation</vt:lpstr>
      <vt:lpstr>PowerPoint Presentation</vt:lpstr>
      <vt:lpstr>PowerPoint Presentation</vt:lpstr>
      <vt:lpstr>Dinner Time</vt:lpstr>
      <vt:lpstr>PowerPoint Presentation</vt:lpstr>
      <vt:lpstr>Thank you for coming this evening.​ ​  We look forward to starting your child’s learning journey throughout Mapledene Primary School.  ​ Please feel welcome to ask any questions. 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Mapledene Primary School                                       Belong, Believe, Be YOU: Achieve!</dc:title>
  <dc:creator>Jacqueline Stephenson</dc:creator>
  <cp:lastModifiedBy>Rebecca Mason</cp:lastModifiedBy>
  <cp:revision>143</cp:revision>
  <dcterms:created xsi:type="dcterms:W3CDTF">2020-06-22T09:07:35Z</dcterms:created>
  <dcterms:modified xsi:type="dcterms:W3CDTF">2026-06-10T09:56:00Z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0x0101008FE8B1DC4DC37047BA8B5F415E229300</vt:lpwstr>
  </property>
</Properties>
</file>